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1"/>
  </p:notesMasterIdLst>
  <p:sldIdLst>
    <p:sldId id="321" r:id="rId2"/>
    <p:sldId id="323" r:id="rId3"/>
    <p:sldId id="305" r:id="rId4"/>
    <p:sldId id="306" r:id="rId5"/>
    <p:sldId id="307" r:id="rId6"/>
    <p:sldId id="308" r:id="rId7"/>
    <p:sldId id="263" r:id="rId8"/>
    <p:sldId id="309" r:id="rId9"/>
    <p:sldId id="324" r:id="rId10"/>
    <p:sldId id="260" r:id="rId11"/>
    <p:sldId id="261" r:id="rId12"/>
    <p:sldId id="262" r:id="rId13"/>
    <p:sldId id="326" r:id="rId14"/>
    <p:sldId id="327" r:id="rId15"/>
    <p:sldId id="329" r:id="rId16"/>
    <p:sldId id="328" r:id="rId17"/>
    <p:sldId id="330" r:id="rId18"/>
    <p:sldId id="331" r:id="rId19"/>
    <p:sldId id="333" r:id="rId20"/>
    <p:sldId id="264" r:id="rId21"/>
    <p:sldId id="334" r:id="rId22"/>
    <p:sldId id="337" r:id="rId23"/>
    <p:sldId id="335" r:id="rId24"/>
    <p:sldId id="339" r:id="rId25"/>
    <p:sldId id="336" r:id="rId26"/>
    <p:sldId id="340" r:id="rId27"/>
    <p:sldId id="341" r:id="rId28"/>
    <p:sldId id="300" r:id="rId29"/>
    <p:sldId id="342" r:id="rId30"/>
    <p:sldId id="276" r:id="rId31"/>
    <p:sldId id="277" r:id="rId32"/>
    <p:sldId id="278" r:id="rId33"/>
    <p:sldId id="279" r:id="rId34"/>
    <p:sldId id="343" r:id="rId35"/>
    <p:sldId id="344" r:id="rId36"/>
    <p:sldId id="345" r:id="rId37"/>
    <p:sldId id="346" r:id="rId38"/>
    <p:sldId id="347" r:id="rId39"/>
    <p:sldId id="369" r:id="rId40"/>
    <p:sldId id="370" r:id="rId41"/>
    <p:sldId id="371" r:id="rId42"/>
    <p:sldId id="372" r:id="rId43"/>
    <p:sldId id="296" r:id="rId44"/>
    <p:sldId id="297" r:id="rId45"/>
    <p:sldId id="302" r:id="rId46"/>
    <p:sldId id="280" r:id="rId47"/>
    <p:sldId id="349" r:id="rId48"/>
    <p:sldId id="348" r:id="rId49"/>
    <p:sldId id="286" r:id="rId50"/>
    <p:sldId id="351" r:id="rId51"/>
    <p:sldId id="352" r:id="rId52"/>
    <p:sldId id="350" r:id="rId53"/>
    <p:sldId id="281" r:id="rId54"/>
    <p:sldId id="353" r:id="rId55"/>
    <p:sldId id="292" r:id="rId56"/>
    <p:sldId id="285" r:id="rId57"/>
    <p:sldId id="354" r:id="rId58"/>
    <p:sldId id="282" r:id="rId59"/>
    <p:sldId id="355" r:id="rId60"/>
    <p:sldId id="287" r:id="rId61"/>
    <p:sldId id="357" r:id="rId62"/>
    <p:sldId id="356" r:id="rId63"/>
    <p:sldId id="288" r:id="rId64"/>
    <p:sldId id="290" r:id="rId65"/>
    <p:sldId id="358" r:id="rId66"/>
    <p:sldId id="359" r:id="rId67"/>
    <p:sldId id="360" r:id="rId68"/>
    <p:sldId id="361" r:id="rId69"/>
    <p:sldId id="362" r:id="rId70"/>
    <p:sldId id="363" r:id="rId71"/>
    <p:sldId id="364" r:id="rId72"/>
    <p:sldId id="365" r:id="rId73"/>
    <p:sldId id="366" r:id="rId74"/>
    <p:sldId id="367" r:id="rId75"/>
    <p:sldId id="368" r:id="rId76"/>
    <p:sldId id="303" r:id="rId77"/>
    <p:sldId id="298" r:id="rId78"/>
    <p:sldId id="294" r:id="rId79"/>
    <p:sldId id="295"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9.svg"/><Relationship Id="rId1" Type="http://schemas.openxmlformats.org/officeDocument/2006/relationships/image" Target="../media/image5.png"/><Relationship Id="rId6" Type="http://schemas.openxmlformats.org/officeDocument/2006/relationships/image" Target="../media/image13.svg"/><Relationship Id="rId5" Type="http://schemas.openxmlformats.org/officeDocument/2006/relationships/image" Target="../media/image7.png"/><Relationship Id="rId4" Type="http://schemas.openxmlformats.org/officeDocument/2006/relationships/image" Target="../media/image11.svg"/></Relationships>
</file>

<file path=ppt/diagrams/_rels/data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svg"/><Relationship Id="rId1" Type="http://schemas.openxmlformats.org/officeDocument/2006/relationships/image" Target="../media/image10.png"/><Relationship Id="rId6" Type="http://schemas.openxmlformats.org/officeDocument/2006/relationships/image" Target="../media/image22.svg"/><Relationship Id="rId5" Type="http://schemas.openxmlformats.org/officeDocument/2006/relationships/image" Target="../media/image12.png"/><Relationship Id="rId4" Type="http://schemas.openxmlformats.org/officeDocument/2006/relationships/image" Target="../media/image20.svg"/></Relationships>
</file>

<file path=ppt/diagrams/_rels/data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25.svg"/><Relationship Id="rId1" Type="http://schemas.openxmlformats.org/officeDocument/2006/relationships/image" Target="../media/image14.png"/><Relationship Id="rId6" Type="http://schemas.openxmlformats.org/officeDocument/2006/relationships/image" Target="../media/image29.svg"/><Relationship Id="rId5" Type="http://schemas.openxmlformats.org/officeDocument/2006/relationships/image" Target="../media/image16.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73BAF2-7737-4BEE-9A94-FAE6F333DF7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0E25783-553D-4529-A2D8-D98C32BF0B3D}">
      <dgm:prSet/>
      <dgm:spPr/>
      <dgm:t>
        <a:bodyPr/>
        <a:lstStyle/>
        <a:p>
          <a:pPr>
            <a:lnSpc>
              <a:spcPct val="100000"/>
            </a:lnSpc>
          </a:pPr>
          <a:r>
            <a:rPr lang="en-GB"/>
            <a:t>Primary Distribution:  33kV network.</a:t>
          </a:r>
          <a:endParaRPr lang="en-US"/>
        </a:p>
      </dgm:t>
    </dgm:pt>
    <dgm:pt modelId="{7DC6B023-63D4-41CF-BD23-C32FC86DDD14}" type="parTrans" cxnId="{EE298729-4BEC-4494-A1A6-57FD9AE9515F}">
      <dgm:prSet/>
      <dgm:spPr/>
      <dgm:t>
        <a:bodyPr/>
        <a:lstStyle/>
        <a:p>
          <a:endParaRPr lang="en-US"/>
        </a:p>
      </dgm:t>
    </dgm:pt>
    <dgm:pt modelId="{4CE3D1F0-A8DF-4CF4-BCC9-BAEAE7F742CB}" type="sibTrans" cxnId="{EE298729-4BEC-4494-A1A6-57FD9AE9515F}">
      <dgm:prSet/>
      <dgm:spPr/>
      <dgm:t>
        <a:bodyPr/>
        <a:lstStyle/>
        <a:p>
          <a:endParaRPr lang="en-US"/>
        </a:p>
      </dgm:t>
    </dgm:pt>
    <dgm:pt modelId="{446FC84D-5FFE-4BB6-9CB1-D8836227C161}">
      <dgm:prSet/>
      <dgm:spPr/>
      <dgm:t>
        <a:bodyPr/>
        <a:lstStyle/>
        <a:p>
          <a:pPr>
            <a:lnSpc>
              <a:spcPct val="100000"/>
            </a:lnSpc>
          </a:pPr>
          <a:r>
            <a:rPr lang="en-GB"/>
            <a:t>Secondary Distribution: 11kV Network.</a:t>
          </a:r>
          <a:endParaRPr lang="en-US"/>
        </a:p>
      </dgm:t>
    </dgm:pt>
    <dgm:pt modelId="{0C2A734B-4F52-497C-BB73-D5F67ADC73A5}" type="parTrans" cxnId="{4F7D527C-4C98-4E51-8EDC-FDD1811D9571}">
      <dgm:prSet/>
      <dgm:spPr/>
      <dgm:t>
        <a:bodyPr/>
        <a:lstStyle/>
        <a:p>
          <a:endParaRPr lang="en-US"/>
        </a:p>
      </dgm:t>
    </dgm:pt>
    <dgm:pt modelId="{50196176-8533-42E2-A2EA-7F10ED403986}" type="sibTrans" cxnId="{4F7D527C-4C98-4E51-8EDC-FDD1811D9571}">
      <dgm:prSet/>
      <dgm:spPr/>
      <dgm:t>
        <a:bodyPr/>
        <a:lstStyle/>
        <a:p>
          <a:endParaRPr lang="en-US"/>
        </a:p>
      </dgm:t>
    </dgm:pt>
    <dgm:pt modelId="{E8CB2408-7A93-4168-9B61-FF12E9A25DE8}">
      <dgm:prSet/>
      <dgm:spPr/>
      <dgm:t>
        <a:bodyPr/>
        <a:lstStyle/>
        <a:p>
          <a:pPr>
            <a:lnSpc>
              <a:spcPct val="100000"/>
            </a:lnSpc>
          </a:pPr>
          <a:r>
            <a:rPr lang="en-GB" dirty="0"/>
            <a:t>Tertiary Distribution: 400V – 3 phase and 230V – 1 phase.</a:t>
          </a:r>
          <a:endParaRPr lang="en-US" dirty="0"/>
        </a:p>
      </dgm:t>
    </dgm:pt>
    <dgm:pt modelId="{DDF15343-DB81-4B25-B7FF-6BCA15125B59}" type="parTrans" cxnId="{C2A0E992-26CF-4B72-8AFF-7B38C5CFAAD8}">
      <dgm:prSet/>
      <dgm:spPr/>
      <dgm:t>
        <a:bodyPr/>
        <a:lstStyle/>
        <a:p>
          <a:endParaRPr lang="en-US"/>
        </a:p>
      </dgm:t>
    </dgm:pt>
    <dgm:pt modelId="{A17A6AD6-1576-4C2C-9FEF-893809FFD170}" type="sibTrans" cxnId="{C2A0E992-26CF-4B72-8AFF-7B38C5CFAAD8}">
      <dgm:prSet/>
      <dgm:spPr/>
      <dgm:t>
        <a:bodyPr/>
        <a:lstStyle/>
        <a:p>
          <a:endParaRPr lang="en-US"/>
        </a:p>
      </dgm:t>
    </dgm:pt>
    <dgm:pt modelId="{65ED02D6-0E61-48A3-A54C-A7E451CABD80}" type="pres">
      <dgm:prSet presAssocID="{2E73BAF2-7737-4BEE-9A94-FAE6F333DF7A}" presName="root" presStyleCnt="0">
        <dgm:presLayoutVars>
          <dgm:dir/>
          <dgm:resizeHandles val="exact"/>
        </dgm:presLayoutVars>
      </dgm:prSet>
      <dgm:spPr/>
      <dgm:t>
        <a:bodyPr/>
        <a:lstStyle/>
        <a:p>
          <a:endParaRPr lang="en-GB"/>
        </a:p>
      </dgm:t>
    </dgm:pt>
    <dgm:pt modelId="{8711A9B2-04E1-42E8-89E7-F7ED16093194}" type="pres">
      <dgm:prSet presAssocID="{F0E25783-553D-4529-A2D8-D98C32BF0B3D}" presName="compNode" presStyleCnt="0"/>
      <dgm:spPr/>
    </dgm:pt>
    <dgm:pt modelId="{F1541C52-E3E6-4309-8171-7D2E8ACBB20E}" type="pres">
      <dgm:prSet presAssocID="{F0E25783-553D-4529-A2D8-D98C32BF0B3D}" presName="bgRect" presStyleLbl="bgShp" presStyleIdx="0" presStyleCnt="3"/>
      <dgm:spPr/>
    </dgm:pt>
    <dgm:pt modelId="{65923A97-82E6-4329-8F5D-CFD20768AFB6}" type="pres">
      <dgm:prSet presAssocID="{F0E25783-553D-4529-A2D8-D98C32BF0B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Bridge scene"/>
        </a:ext>
      </dgm:extLst>
    </dgm:pt>
    <dgm:pt modelId="{04AC8EC5-DE11-46C6-8650-21D2F600C537}" type="pres">
      <dgm:prSet presAssocID="{F0E25783-553D-4529-A2D8-D98C32BF0B3D}" presName="spaceRect" presStyleCnt="0"/>
      <dgm:spPr/>
    </dgm:pt>
    <dgm:pt modelId="{6B2FE272-25D1-43B1-BFEB-EB4DF57136AD}" type="pres">
      <dgm:prSet presAssocID="{F0E25783-553D-4529-A2D8-D98C32BF0B3D}" presName="parTx" presStyleLbl="revTx" presStyleIdx="0" presStyleCnt="3">
        <dgm:presLayoutVars>
          <dgm:chMax val="0"/>
          <dgm:chPref val="0"/>
        </dgm:presLayoutVars>
      </dgm:prSet>
      <dgm:spPr/>
      <dgm:t>
        <a:bodyPr/>
        <a:lstStyle/>
        <a:p>
          <a:endParaRPr lang="en-GB"/>
        </a:p>
      </dgm:t>
    </dgm:pt>
    <dgm:pt modelId="{18169F15-9603-4F39-BBED-D1DBACEC48F7}" type="pres">
      <dgm:prSet presAssocID="{4CE3D1F0-A8DF-4CF4-BCC9-BAEAE7F742CB}" presName="sibTrans" presStyleCnt="0"/>
      <dgm:spPr/>
    </dgm:pt>
    <dgm:pt modelId="{DC737A5C-2B65-4B1A-A25E-C9199EAE9179}" type="pres">
      <dgm:prSet presAssocID="{446FC84D-5FFE-4BB6-9CB1-D8836227C161}" presName="compNode" presStyleCnt="0"/>
      <dgm:spPr/>
    </dgm:pt>
    <dgm:pt modelId="{8CEDD069-94FB-432B-ADE2-55D64D958EC7}" type="pres">
      <dgm:prSet presAssocID="{446FC84D-5FFE-4BB6-9CB1-D8836227C161}" presName="bgRect" presStyleLbl="bgShp" presStyleIdx="1" presStyleCnt="3"/>
      <dgm:spPr/>
    </dgm:pt>
    <dgm:pt modelId="{B4C33586-2DBD-422D-823A-BCE679212F11}" type="pres">
      <dgm:prSet presAssocID="{446FC84D-5FFE-4BB6-9CB1-D8836227C16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Electrician"/>
        </a:ext>
      </dgm:extLst>
    </dgm:pt>
    <dgm:pt modelId="{5F1CCB8B-AA71-48AA-915A-2FE4550AB75B}" type="pres">
      <dgm:prSet presAssocID="{446FC84D-5FFE-4BB6-9CB1-D8836227C161}" presName="spaceRect" presStyleCnt="0"/>
      <dgm:spPr/>
    </dgm:pt>
    <dgm:pt modelId="{E93DF843-E948-475B-91F8-127D361E5AEA}" type="pres">
      <dgm:prSet presAssocID="{446FC84D-5FFE-4BB6-9CB1-D8836227C161}" presName="parTx" presStyleLbl="revTx" presStyleIdx="1" presStyleCnt="3">
        <dgm:presLayoutVars>
          <dgm:chMax val="0"/>
          <dgm:chPref val="0"/>
        </dgm:presLayoutVars>
      </dgm:prSet>
      <dgm:spPr/>
      <dgm:t>
        <a:bodyPr/>
        <a:lstStyle/>
        <a:p>
          <a:endParaRPr lang="en-GB"/>
        </a:p>
      </dgm:t>
    </dgm:pt>
    <dgm:pt modelId="{F42EF1D1-26A5-47DB-A068-FB9AC965FC7C}" type="pres">
      <dgm:prSet presAssocID="{50196176-8533-42E2-A2EA-7F10ED403986}" presName="sibTrans" presStyleCnt="0"/>
      <dgm:spPr/>
    </dgm:pt>
    <dgm:pt modelId="{7FDE5227-00B2-4CDE-95D7-25E17C69885C}" type="pres">
      <dgm:prSet presAssocID="{E8CB2408-7A93-4168-9B61-FF12E9A25DE8}" presName="compNode" presStyleCnt="0"/>
      <dgm:spPr/>
    </dgm:pt>
    <dgm:pt modelId="{72C3A25D-907C-4106-85E2-56ED24484D03}" type="pres">
      <dgm:prSet presAssocID="{E8CB2408-7A93-4168-9B61-FF12E9A25DE8}" presName="bgRect" presStyleLbl="bgShp" presStyleIdx="2" presStyleCnt="3"/>
      <dgm:spPr/>
    </dgm:pt>
    <dgm:pt modelId="{64D0050F-0BFB-46A7-9630-345C550923D9}" type="pres">
      <dgm:prSet presAssocID="{E8CB2408-7A93-4168-9B61-FF12E9A25DE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Factory"/>
        </a:ext>
      </dgm:extLst>
    </dgm:pt>
    <dgm:pt modelId="{A9746932-B8A4-4528-AD54-29885C7833AC}" type="pres">
      <dgm:prSet presAssocID="{E8CB2408-7A93-4168-9B61-FF12E9A25DE8}" presName="spaceRect" presStyleCnt="0"/>
      <dgm:spPr/>
    </dgm:pt>
    <dgm:pt modelId="{79E40929-840C-4738-9E3D-5F26A9225504}" type="pres">
      <dgm:prSet presAssocID="{E8CB2408-7A93-4168-9B61-FF12E9A25DE8}" presName="parTx" presStyleLbl="revTx" presStyleIdx="2" presStyleCnt="3">
        <dgm:presLayoutVars>
          <dgm:chMax val="0"/>
          <dgm:chPref val="0"/>
        </dgm:presLayoutVars>
      </dgm:prSet>
      <dgm:spPr/>
      <dgm:t>
        <a:bodyPr/>
        <a:lstStyle/>
        <a:p>
          <a:endParaRPr lang="en-GB"/>
        </a:p>
      </dgm:t>
    </dgm:pt>
  </dgm:ptLst>
  <dgm:cxnLst>
    <dgm:cxn modelId="{4F7D527C-4C98-4E51-8EDC-FDD1811D9571}" srcId="{2E73BAF2-7737-4BEE-9A94-FAE6F333DF7A}" destId="{446FC84D-5FFE-4BB6-9CB1-D8836227C161}" srcOrd="1" destOrd="0" parTransId="{0C2A734B-4F52-497C-BB73-D5F67ADC73A5}" sibTransId="{50196176-8533-42E2-A2EA-7F10ED403986}"/>
    <dgm:cxn modelId="{EE298729-4BEC-4494-A1A6-57FD9AE9515F}" srcId="{2E73BAF2-7737-4BEE-9A94-FAE6F333DF7A}" destId="{F0E25783-553D-4529-A2D8-D98C32BF0B3D}" srcOrd="0" destOrd="0" parTransId="{7DC6B023-63D4-41CF-BD23-C32FC86DDD14}" sibTransId="{4CE3D1F0-A8DF-4CF4-BCC9-BAEAE7F742CB}"/>
    <dgm:cxn modelId="{C2A0E992-26CF-4B72-8AFF-7B38C5CFAAD8}" srcId="{2E73BAF2-7737-4BEE-9A94-FAE6F333DF7A}" destId="{E8CB2408-7A93-4168-9B61-FF12E9A25DE8}" srcOrd="2" destOrd="0" parTransId="{DDF15343-DB81-4B25-B7FF-6BCA15125B59}" sibTransId="{A17A6AD6-1576-4C2C-9FEF-893809FFD170}"/>
    <dgm:cxn modelId="{1F1B6614-6B5D-4B18-8F6C-1066DF75BAA3}" type="presOf" srcId="{F0E25783-553D-4529-A2D8-D98C32BF0B3D}" destId="{6B2FE272-25D1-43B1-BFEB-EB4DF57136AD}" srcOrd="0" destOrd="0" presId="urn:microsoft.com/office/officeart/2018/2/layout/IconVerticalSolidList"/>
    <dgm:cxn modelId="{92AD1FB4-19BD-4534-A266-008F46D9FEBE}" type="presOf" srcId="{2E73BAF2-7737-4BEE-9A94-FAE6F333DF7A}" destId="{65ED02D6-0E61-48A3-A54C-A7E451CABD80}" srcOrd="0" destOrd="0" presId="urn:microsoft.com/office/officeart/2018/2/layout/IconVerticalSolidList"/>
    <dgm:cxn modelId="{0EFC2649-F96A-4657-A706-6FBFB27F0F25}" type="presOf" srcId="{E8CB2408-7A93-4168-9B61-FF12E9A25DE8}" destId="{79E40929-840C-4738-9E3D-5F26A9225504}" srcOrd="0" destOrd="0" presId="urn:microsoft.com/office/officeart/2018/2/layout/IconVerticalSolidList"/>
    <dgm:cxn modelId="{D23F8464-54F1-47FA-8F86-7F495643E5C2}" type="presOf" srcId="{446FC84D-5FFE-4BB6-9CB1-D8836227C161}" destId="{E93DF843-E948-475B-91F8-127D361E5AEA}" srcOrd="0" destOrd="0" presId="urn:microsoft.com/office/officeart/2018/2/layout/IconVerticalSolidList"/>
    <dgm:cxn modelId="{017B7C37-D9C4-4CF7-9F9E-661A220DDD72}" type="presParOf" srcId="{65ED02D6-0E61-48A3-A54C-A7E451CABD80}" destId="{8711A9B2-04E1-42E8-89E7-F7ED16093194}" srcOrd="0" destOrd="0" presId="urn:microsoft.com/office/officeart/2018/2/layout/IconVerticalSolidList"/>
    <dgm:cxn modelId="{4D19B795-A070-48E4-BCBC-C5A6489BD689}" type="presParOf" srcId="{8711A9B2-04E1-42E8-89E7-F7ED16093194}" destId="{F1541C52-E3E6-4309-8171-7D2E8ACBB20E}" srcOrd="0" destOrd="0" presId="urn:microsoft.com/office/officeart/2018/2/layout/IconVerticalSolidList"/>
    <dgm:cxn modelId="{6A45950E-FDB2-42E0-8E70-9283D5356A48}" type="presParOf" srcId="{8711A9B2-04E1-42E8-89E7-F7ED16093194}" destId="{65923A97-82E6-4329-8F5D-CFD20768AFB6}" srcOrd="1" destOrd="0" presId="urn:microsoft.com/office/officeart/2018/2/layout/IconVerticalSolidList"/>
    <dgm:cxn modelId="{050F1772-3165-41BB-BC27-C6344CF75432}" type="presParOf" srcId="{8711A9B2-04E1-42E8-89E7-F7ED16093194}" destId="{04AC8EC5-DE11-46C6-8650-21D2F600C537}" srcOrd="2" destOrd="0" presId="urn:microsoft.com/office/officeart/2018/2/layout/IconVerticalSolidList"/>
    <dgm:cxn modelId="{E9A5401C-7DE5-4BEA-A29D-C430D75237BC}" type="presParOf" srcId="{8711A9B2-04E1-42E8-89E7-F7ED16093194}" destId="{6B2FE272-25D1-43B1-BFEB-EB4DF57136AD}" srcOrd="3" destOrd="0" presId="urn:microsoft.com/office/officeart/2018/2/layout/IconVerticalSolidList"/>
    <dgm:cxn modelId="{44994CF4-7545-4871-AB88-E13173AA385E}" type="presParOf" srcId="{65ED02D6-0E61-48A3-A54C-A7E451CABD80}" destId="{18169F15-9603-4F39-BBED-D1DBACEC48F7}" srcOrd="1" destOrd="0" presId="urn:microsoft.com/office/officeart/2018/2/layout/IconVerticalSolidList"/>
    <dgm:cxn modelId="{605C291F-0340-471B-85B9-3619E6059B4D}" type="presParOf" srcId="{65ED02D6-0E61-48A3-A54C-A7E451CABD80}" destId="{DC737A5C-2B65-4B1A-A25E-C9199EAE9179}" srcOrd="2" destOrd="0" presId="urn:microsoft.com/office/officeart/2018/2/layout/IconVerticalSolidList"/>
    <dgm:cxn modelId="{E8C7D2E8-DB9C-438F-A893-633BD0706CDA}" type="presParOf" srcId="{DC737A5C-2B65-4B1A-A25E-C9199EAE9179}" destId="{8CEDD069-94FB-432B-ADE2-55D64D958EC7}" srcOrd="0" destOrd="0" presId="urn:microsoft.com/office/officeart/2018/2/layout/IconVerticalSolidList"/>
    <dgm:cxn modelId="{36F14446-3354-4579-BB67-65D9DE867987}" type="presParOf" srcId="{DC737A5C-2B65-4B1A-A25E-C9199EAE9179}" destId="{B4C33586-2DBD-422D-823A-BCE679212F11}" srcOrd="1" destOrd="0" presId="urn:microsoft.com/office/officeart/2018/2/layout/IconVerticalSolidList"/>
    <dgm:cxn modelId="{1281611B-3C40-477E-94F4-10D45C3ED9A0}" type="presParOf" srcId="{DC737A5C-2B65-4B1A-A25E-C9199EAE9179}" destId="{5F1CCB8B-AA71-48AA-915A-2FE4550AB75B}" srcOrd="2" destOrd="0" presId="urn:microsoft.com/office/officeart/2018/2/layout/IconVerticalSolidList"/>
    <dgm:cxn modelId="{2F4EE7B4-C10D-409F-AEC6-397629D25BB7}" type="presParOf" srcId="{DC737A5C-2B65-4B1A-A25E-C9199EAE9179}" destId="{E93DF843-E948-475B-91F8-127D361E5AEA}" srcOrd="3" destOrd="0" presId="urn:microsoft.com/office/officeart/2018/2/layout/IconVerticalSolidList"/>
    <dgm:cxn modelId="{FC20ADA4-719A-463D-8E6A-0C7DDDC490C3}" type="presParOf" srcId="{65ED02D6-0E61-48A3-A54C-A7E451CABD80}" destId="{F42EF1D1-26A5-47DB-A068-FB9AC965FC7C}" srcOrd="3" destOrd="0" presId="urn:microsoft.com/office/officeart/2018/2/layout/IconVerticalSolidList"/>
    <dgm:cxn modelId="{C6A371A4-9DC6-4694-A693-8A85D55E612E}" type="presParOf" srcId="{65ED02D6-0E61-48A3-A54C-A7E451CABD80}" destId="{7FDE5227-00B2-4CDE-95D7-25E17C69885C}" srcOrd="4" destOrd="0" presId="urn:microsoft.com/office/officeart/2018/2/layout/IconVerticalSolidList"/>
    <dgm:cxn modelId="{FE258023-542B-4B1A-A155-4F2918E39AF1}" type="presParOf" srcId="{7FDE5227-00B2-4CDE-95D7-25E17C69885C}" destId="{72C3A25D-907C-4106-85E2-56ED24484D03}" srcOrd="0" destOrd="0" presId="urn:microsoft.com/office/officeart/2018/2/layout/IconVerticalSolidList"/>
    <dgm:cxn modelId="{71B27AA9-39A9-4D6C-AA5E-C010DFB47C08}" type="presParOf" srcId="{7FDE5227-00B2-4CDE-95D7-25E17C69885C}" destId="{64D0050F-0BFB-46A7-9630-345C550923D9}" srcOrd="1" destOrd="0" presId="urn:microsoft.com/office/officeart/2018/2/layout/IconVerticalSolidList"/>
    <dgm:cxn modelId="{20A4ADEB-D54C-4753-9B58-34C40522ADC1}" type="presParOf" srcId="{7FDE5227-00B2-4CDE-95D7-25E17C69885C}" destId="{A9746932-B8A4-4528-AD54-29885C7833AC}" srcOrd="2" destOrd="0" presId="urn:microsoft.com/office/officeart/2018/2/layout/IconVerticalSolidList"/>
    <dgm:cxn modelId="{A70ACAAC-C024-4816-9E5D-4CFC59433B76}" type="presParOf" srcId="{7FDE5227-00B2-4CDE-95D7-25E17C69885C}" destId="{79E40929-840C-4738-9E3D-5F26A922550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E99B60-AAC1-40C7-9FDD-27E1703BD252}"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B8401DA4-A6B3-4363-A33C-C1830090B3BE}">
      <dgm:prSet/>
      <dgm:spPr/>
      <dgm:t>
        <a:bodyPr/>
        <a:lstStyle/>
        <a:p>
          <a:r>
            <a:rPr lang="en-GB" b="1"/>
            <a:t>Primary Feeders-</a:t>
          </a:r>
          <a:r>
            <a:rPr lang="en-GB"/>
            <a:t> 33kV lines: their sole purpose is to evacuate bulk power from transmission stations to injection sub-stations.  </a:t>
          </a:r>
          <a:endParaRPr lang="en-US"/>
        </a:p>
      </dgm:t>
    </dgm:pt>
    <dgm:pt modelId="{A84BF7A7-3692-4E50-934A-DD893A8DF0C0}" type="parTrans" cxnId="{B3968CA6-C596-454A-8762-E57227DF680A}">
      <dgm:prSet/>
      <dgm:spPr/>
      <dgm:t>
        <a:bodyPr/>
        <a:lstStyle/>
        <a:p>
          <a:endParaRPr lang="en-US"/>
        </a:p>
      </dgm:t>
    </dgm:pt>
    <dgm:pt modelId="{92FBDD77-8133-45ED-8DA2-F2A03C7C582C}" type="sibTrans" cxnId="{B3968CA6-C596-454A-8762-E57227DF680A}">
      <dgm:prSet/>
      <dgm:spPr/>
      <dgm:t>
        <a:bodyPr/>
        <a:lstStyle/>
        <a:p>
          <a:endParaRPr lang="en-US"/>
        </a:p>
      </dgm:t>
    </dgm:pt>
    <dgm:pt modelId="{793D328B-DE29-46D5-9275-7FAACBF193E9}">
      <dgm:prSet/>
      <dgm:spPr/>
      <dgm:t>
        <a:bodyPr/>
        <a:lstStyle/>
        <a:p>
          <a:r>
            <a:rPr lang="en-GB" b="1" dirty="0"/>
            <a:t>Secondary Feeders-</a:t>
          </a:r>
          <a:r>
            <a:rPr lang="en-GB" dirty="0"/>
            <a:t>11kV lines: Connecting the injection sub-stations to the load areas usually terminating in distribution transformer sub-stations.  </a:t>
          </a:r>
          <a:endParaRPr lang="en-US" dirty="0"/>
        </a:p>
      </dgm:t>
    </dgm:pt>
    <dgm:pt modelId="{687211CB-69BB-4CD5-BEF7-C1CC745B3692}" type="parTrans" cxnId="{11D2B878-D89A-4BB8-9CC4-99F5A853254A}">
      <dgm:prSet/>
      <dgm:spPr/>
      <dgm:t>
        <a:bodyPr/>
        <a:lstStyle/>
        <a:p>
          <a:endParaRPr lang="en-US"/>
        </a:p>
      </dgm:t>
    </dgm:pt>
    <dgm:pt modelId="{9DAE38E2-66D0-4C06-818F-5E585F9EFA53}" type="sibTrans" cxnId="{11D2B878-D89A-4BB8-9CC4-99F5A853254A}">
      <dgm:prSet/>
      <dgm:spPr/>
      <dgm:t>
        <a:bodyPr/>
        <a:lstStyle/>
        <a:p>
          <a:endParaRPr lang="en-US"/>
        </a:p>
      </dgm:t>
    </dgm:pt>
    <dgm:pt modelId="{1BB48DBE-9AE5-4EE2-97D4-B0BE687600DB}">
      <dgm:prSet/>
      <dgm:spPr/>
      <dgm:t>
        <a:bodyPr/>
        <a:lstStyle/>
        <a:p>
          <a:r>
            <a:rPr lang="en-GB" b="1"/>
            <a:t>Distributors-</a:t>
          </a:r>
          <a:r>
            <a:rPr lang="en-GB"/>
            <a:t> 400V (lines): Connecting the distribution transformers to the load areas by 4 wires, 3 – phase overhead lines/underground cables. </a:t>
          </a:r>
          <a:endParaRPr lang="en-US"/>
        </a:p>
      </dgm:t>
    </dgm:pt>
    <dgm:pt modelId="{BDFA42CB-554E-48DF-B3EA-1153E8FD0A98}" type="parTrans" cxnId="{FD9905A8-D065-46AD-881F-6FAC08B3C100}">
      <dgm:prSet/>
      <dgm:spPr/>
      <dgm:t>
        <a:bodyPr/>
        <a:lstStyle/>
        <a:p>
          <a:endParaRPr lang="en-US"/>
        </a:p>
      </dgm:t>
    </dgm:pt>
    <dgm:pt modelId="{975EAC7B-7040-475F-8C2E-94BE74541AC0}" type="sibTrans" cxnId="{FD9905A8-D065-46AD-881F-6FAC08B3C100}">
      <dgm:prSet/>
      <dgm:spPr/>
      <dgm:t>
        <a:bodyPr/>
        <a:lstStyle/>
        <a:p>
          <a:endParaRPr lang="en-US"/>
        </a:p>
      </dgm:t>
    </dgm:pt>
    <dgm:pt modelId="{31AB112D-4E67-4357-A65B-FD7526977368}">
      <dgm:prSet/>
      <dgm:spPr/>
      <dgm:t>
        <a:bodyPr/>
        <a:lstStyle/>
        <a:p>
          <a:r>
            <a:rPr lang="en-GB" b="1" dirty="0"/>
            <a:t>Service mains- </a:t>
          </a:r>
          <a:r>
            <a:rPr lang="en-GB" dirty="0"/>
            <a:t>are the connecting links between the distributors and the consumers meter terminals. </a:t>
          </a:r>
          <a:endParaRPr lang="en-US" dirty="0"/>
        </a:p>
      </dgm:t>
    </dgm:pt>
    <dgm:pt modelId="{5D0C6992-35D8-4294-B8CB-140866B748F4}" type="parTrans" cxnId="{081866AE-CB4F-476B-945D-532F7E58108F}">
      <dgm:prSet/>
      <dgm:spPr/>
      <dgm:t>
        <a:bodyPr/>
        <a:lstStyle/>
        <a:p>
          <a:endParaRPr lang="en-US"/>
        </a:p>
      </dgm:t>
    </dgm:pt>
    <dgm:pt modelId="{7C49CFD1-0019-43DA-B6A8-DF4C4641B9B4}" type="sibTrans" cxnId="{081866AE-CB4F-476B-945D-532F7E58108F}">
      <dgm:prSet/>
      <dgm:spPr/>
      <dgm:t>
        <a:bodyPr/>
        <a:lstStyle/>
        <a:p>
          <a:endParaRPr lang="en-US"/>
        </a:p>
      </dgm:t>
    </dgm:pt>
    <dgm:pt modelId="{2FBA1682-FA87-4660-898B-B4000C8ADCFA}" type="pres">
      <dgm:prSet presAssocID="{19E99B60-AAC1-40C7-9FDD-27E1703BD252}" presName="root" presStyleCnt="0">
        <dgm:presLayoutVars>
          <dgm:dir/>
          <dgm:resizeHandles val="exact"/>
        </dgm:presLayoutVars>
      </dgm:prSet>
      <dgm:spPr/>
      <dgm:t>
        <a:bodyPr/>
        <a:lstStyle/>
        <a:p>
          <a:endParaRPr lang="en-GB"/>
        </a:p>
      </dgm:t>
    </dgm:pt>
    <dgm:pt modelId="{9C759E60-DBC0-4260-ADA2-E8CA7E41E20A}" type="pres">
      <dgm:prSet presAssocID="{19E99B60-AAC1-40C7-9FDD-27E1703BD252}" presName="container" presStyleCnt="0">
        <dgm:presLayoutVars>
          <dgm:dir/>
          <dgm:resizeHandles val="exact"/>
        </dgm:presLayoutVars>
      </dgm:prSet>
      <dgm:spPr/>
    </dgm:pt>
    <dgm:pt modelId="{D4CA45BD-F9D7-4359-AF41-2B329092C03D}" type="pres">
      <dgm:prSet presAssocID="{B8401DA4-A6B3-4363-A33C-C1830090B3BE}" presName="compNode" presStyleCnt="0"/>
      <dgm:spPr/>
    </dgm:pt>
    <dgm:pt modelId="{7EF1A478-81CC-4256-8616-FF7D0EA96AAB}" type="pres">
      <dgm:prSet presAssocID="{B8401DA4-A6B3-4363-A33C-C1830090B3BE}" presName="iconBgRect" presStyleLbl="bgShp" presStyleIdx="0" presStyleCnt="4"/>
      <dgm:spPr/>
    </dgm:pt>
    <dgm:pt modelId="{A7C393FC-30E0-4648-8B56-B95FCB093A49}" type="pres">
      <dgm:prSet presAssocID="{B8401DA4-A6B3-4363-A33C-C1830090B3B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ridge scene"/>
        </a:ext>
      </dgm:extLst>
    </dgm:pt>
    <dgm:pt modelId="{57045FD8-201B-4FE8-86CD-420B02951D2F}" type="pres">
      <dgm:prSet presAssocID="{B8401DA4-A6B3-4363-A33C-C1830090B3BE}" presName="spaceRect" presStyleCnt="0"/>
      <dgm:spPr/>
    </dgm:pt>
    <dgm:pt modelId="{7C96A0A3-3994-4B65-9D2C-AD1CF5972404}" type="pres">
      <dgm:prSet presAssocID="{B8401DA4-A6B3-4363-A33C-C1830090B3BE}" presName="textRect" presStyleLbl="revTx" presStyleIdx="0" presStyleCnt="4">
        <dgm:presLayoutVars>
          <dgm:chMax val="1"/>
          <dgm:chPref val="1"/>
        </dgm:presLayoutVars>
      </dgm:prSet>
      <dgm:spPr/>
      <dgm:t>
        <a:bodyPr/>
        <a:lstStyle/>
        <a:p>
          <a:endParaRPr lang="en-GB"/>
        </a:p>
      </dgm:t>
    </dgm:pt>
    <dgm:pt modelId="{D6C2E3D4-E7CE-433F-B3B4-07768EE9C1C3}" type="pres">
      <dgm:prSet presAssocID="{92FBDD77-8133-45ED-8DA2-F2A03C7C582C}" presName="sibTrans" presStyleLbl="sibTrans2D1" presStyleIdx="0" presStyleCnt="0"/>
      <dgm:spPr/>
      <dgm:t>
        <a:bodyPr/>
        <a:lstStyle/>
        <a:p>
          <a:endParaRPr lang="en-GB"/>
        </a:p>
      </dgm:t>
    </dgm:pt>
    <dgm:pt modelId="{9DAB31AA-77E3-4279-B75A-96CAE0C6DDD9}" type="pres">
      <dgm:prSet presAssocID="{793D328B-DE29-46D5-9275-7FAACBF193E9}" presName="compNode" presStyleCnt="0"/>
      <dgm:spPr/>
    </dgm:pt>
    <dgm:pt modelId="{420E16FE-BBDD-49C0-A13F-21AD342716B6}" type="pres">
      <dgm:prSet presAssocID="{793D328B-DE29-46D5-9275-7FAACBF193E9}" presName="iconBgRect" presStyleLbl="bgShp" presStyleIdx="1" presStyleCnt="4"/>
      <dgm:spPr/>
    </dgm:pt>
    <dgm:pt modelId="{D7038514-3E6C-4319-A87E-E5624FF60F3F}" type="pres">
      <dgm:prSet presAssocID="{793D328B-DE29-46D5-9275-7FAACBF193E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isconnected"/>
        </a:ext>
      </dgm:extLst>
    </dgm:pt>
    <dgm:pt modelId="{7DF8A6C5-9C4D-4876-B9BE-FB14AAD95E77}" type="pres">
      <dgm:prSet presAssocID="{793D328B-DE29-46D5-9275-7FAACBF193E9}" presName="spaceRect" presStyleCnt="0"/>
      <dgm:spPr/>
    </dgm:pt>
    <dgm:pt modelId="{727F2A25-E14C-4438-A00B-8D21B426E995}" type="pres">
      <dgm:prSet presAssocID="{793D328B-DE29-46D5-9275-7FAACBF193E9}" presName="textRect" presStyleLbl="revTx" presStyleIdx="1" presStyleCnt="4">
        <dgm:presLayoutVars>
          <dgm:chMax val="1"/>
          <dgm:chPref val="1"/>
        </dgm:presLayoutVars>
      </dgm:prSet>
      <dgm:spPr/>
      <dgm:t>
        <a:bodyPr/>
        <a:lstStyle/>
        <a:p>
          <a:endParaRPr lang="en-GB"/>
        </a:p>
      </dgm:t>
    </dgm:pt>
    <dgm:pt modelId="{D9DCA3E5-DF37-4E1A-B06F-2BEFAE24C1CC}" type="pres">
      <dgm:prSet presAssocID="{9DAE38E2-66D0-4C06-818F-5E585F9EFA53}" presName="sibTrans" presStyleLbl="sibTrans2D1" presStyleIdx="0" presStyleCnt="0"/>
      <dgm:spPr/>
      <dgm:t>
        <a:bodyPr/>
        <a:lstStyle/>
        <a:p>
          <a:endParaRPr lang="en-GB"/>
        </a:p>
      </dgm:t>
    </dgm:pt>
    <dgm:pt modelId="{18914768-0E9E-4071-8BAD-DC8E6F949917}" type="pres">
      <dgm:prSet presAssocID="{1BB48DBE-9AE5-4EE2-97D4-B0BE687600DB}" presName="compNode" presStyleCnt="0"/>
      <dgm:spPr/>
    </dgm:pt>
    <dgm:pt modelId="{E6ECB97F-0EB0-4E9E-B3C4-66E2D5BFF854}" type="pres">
      <dgm:prSet presAssocID="{1BB48DBE-9AE5-4EE2-97D4-B0BE687600DB}" presName="iconBgRect" presStyleLbl="bgShp" presStyleIdx="2" presStyleCnt="4"/>
      <dgm:spPr/>
    </dgm:pt>
    <dgm:pt modelId="{7B046958-3443-4BDD-AA5C-5D4BD2F960FA}" type="pres">
      <dgm:prSet presAssocID="{1BB48DBE-9AE5-4EE2-97D4-B0BE687600D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High Voltage"/>
        </a:ext>
      </dgm:extLst>
    </dgm:pt>
    <dgm:pt modelId="{71F47CE5-0B0E-4586-B83A-EC4180C86899}" type="pres">
      <dgm:prSet presAssocID="{1BB48DBE-9AE5-4EE2-97D4-B0BE687600DB}" presName="spaceRect" presStyleCnt="0"/>
      <dgm:spPr/>
    </dgm:pt>
    <dgm:pt modelId="{D0745377-D7EB-449B-95E4-FBA65F27F3FD}" type="pres">
      <dgm:prSet presAssocID="{1BB48DBE-9AE5-4EE2-97D4-B0BE687600DB}" presName="textRect" presStyleLbl="revTx" presStyleIdx="2" presStyleCnt="4">
        <dgm:presLayoutVars>
          <dgm:chMax val="1"/>
          <dgm:chPref val="1"/>
        </dgm:presLayoutVars>
      </dgm:prSet>
      <dgm:spPr/>
      <dgm:t>
        <a:bodyPr/>
        <a:lstStyle/>
        <a:p>
          <a:endParaRPr lang="en-GB"/>
        </a:p>
      </dgm:t>
    </dgm:pt>
    <dgm:pt modelId="{38C6D1E2-B0C8-4DAD-B820-ACA50FDFA16C}" type="pres">
      <dgm:prSet presAssocID="{975EAC7B-7040-475F-8C2E-94BE74541AC0}" presName="sibTrans" presStyleLbl="sibTrans2D1" presStyleIdx="0" presStyleCnt="0"/>
      <dgm:spPr/>
      <dgm:t>
        <a:bodyPr/>
        <a:lstStyle/>
        <a:p>
          <a:endParaRPr lang="en-GB"/>
        </a:p>
      </dgm:t>
    </dgm:pt>
    <dgm:pt modelId="{02431D39-8C00-4920-B825-6077E620F4B0}" type="pres">
      <dgm:prSet presAssocID="{31AB112D-4E67-4357-A65B-FD7526977368}" presName="compNode" presStyleCnt="0"/>
      <dgm:spPr/>
    </dgm:pt>
    <dgm:pt modelId="{044FA599-E758-4CA2-8660-3992F38EEB8B}" type="pres">
      <dgm:prSet presAssocID="{31AB112D-4E67-4357-A65B-FD7526977368}" presName="iconBgRect" presStyleLbl="bgShp" presStyleIdx="3" presStyleCnt="4"/>
      <dgm:spPr/>
    </dgm:pt>
    <dgm:pt modelId="{2A06F0E8-044D-4E2F-9A42-A89B9A006552}" type="pres">
      <dgm:prSet presAssocID="{31AB112D-4E67-4357-A65B-FD752697736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Wireless router"/>
        </a:ext>
      </dgm:extLst>
    </dgm:pt>
    <dgm:pt modelId="{F047E27A-F17C-4FAC-8837-9AF4953267B7}" type="pres">
      <dgm:prSet presAssocID="{31AB112D-4E67-4357-A65B-FD7526977368}" presName="spaceRect" presStyleCnt="0"/>
      <dgm:spPr/>
    </dgm:pt>
    <dgm:pt modelId="{FCB6DB58-FBCD-4481-B641-093587FB6D11}" type="pres">
      <dgm:prSet presAssocID="{31AB112D-4E67-4357-A65B-FD7526977368}" presName="textRect" presStyleLbl="revTx" presStyleIdx="3" presStyleCnt="4">
        <dgm:presLayoutVars>
          <dgm:chMax val="1"/>
          <dgm:chPref val="1"/>
        </dgm:presLayoutVars>
      </dgm:prSet>
      <dgm:spPr/>
      <dgm:t>
        <a:bodyPr/>
        <a:lstStyle/>
        <a:p>
          <a:endParaRPr lang="en-GB"/>
        </a:p>
      </dgm:t>
    </dgm:pt>
  </dgm:ptLst>
  <dgm:cxnLst>
    <dgm:cxn modelId="{B3968CA6-C596-454A-8762-E57227DF680A}" srcId="{19E99B60-AAC1-40C7-9FDD-27E1703BD252}" destId="{B8401DA4-A6B3-4363-A33C-C1830090B3BE}" srcOrd="0" destOrd="0" parTransId="{A84BF7A7-3692-4E50-934A-DD893A8DF0C0}" sibTransId="{92FBDD77-8133-45ED-8DA2-F2A03C7C582C}"/>
    <dgm:cxn modelId="{7D0C0898-044D-44C7-9947-C29D4C4DDA01}" type="presOf" srcId="{975EAC7B-7040-475F-8C2E-94BE74541AC0}" destId="{38C6D1E2-B0C8-4DAD-B820-ACA50FDFA16C}" srcOrd="0" destOrd="0" presId="urn:microsoft.com/office/officeart/2018/2/layout/IconCircleList"/>
    <dgm:cxn modelId="{081866AE-CB4F-476B-945D-532F7E58108F}" srcId="{19E99B60-AAC1-40C7-9FDD-27E1703BD252}" destId="{31AB112D-4E67-4357-A65B-FD7526977368}" srcOrd="3" destOrd="0" parTransId="{5D0C6992-35D8-4294-B8CB-140866B748F4}" sibTransId="{7C49CFD1-0019-43DA-B6A8-DF4C4641B9B4}"/>
    <dgm:cxn modelId="{5184330B-3233-41B5-8807-21A5C3CA01BA}" type="presOf" srcId="{B8401DA4-A6B3-4363-A33C-C1830090B3BE}" destId="{7C96A0A3-3994-4B65-9D2C-AD1CF5972404}" srcOrd="0" destOrd="0" presId="urn:microsoft.com/office/officeart/2018/2/layout/IconCircleList"/>
    <dgm:cxn modelId="{C6399111-78A4-40D7-BB93-7E4FE0494BDC}" type="presOf" srcId="{793D328B-DE29-46D5-9275-7FAACBF193E9}" destId="{727F2A25-E14C-4438-A00B-8D21B426E995}" srcOrd="0" destOrd="0" presId="urn:microsoft.com/office/officeart/2018/2/layout/IconCircleList"/>
    <dgm:cxn modelId="{11D2B878-D89A-4BB8-9CC4-99F5A853254A}" srcId="{19E99B60-AAC1-40C7-9FDD-27E1703BD252}" destId="{793D328B-DE29-46D5-9275-7FAACBF193E9}" srcOrd="1" destOrd="0" parTransId="{687211CB-69BB-4CD5-BEF7-C1CC745B3692}" sibTransId="{9DAE38E2-66D0-4C06-818F-5E585F9EFA53}"/>
    <dgm:cxn modelId="{1E1BDAD2-87ED-411F-B9CD-5A1F4A3348A2}" type="presOf" srcId="{19E99B60-AAC1-40C7-9FDD-27E1703BD252}" destId="{2FBA1682-FA87-4660-898B-B4000C8ADCFA}" srcOrd="0" destOrd="0" presId="urn:microsoft.com/office/officeart/2018/2/layout/IconCircleList"/>
    <dgm:cxn modelId="{3AE646BD-3B43-4C81-843F-D1A045E81AC4}" type="presOf" srcId="{1BB48DBE-9AE5-4EE2-97D4-B0BE687600DB}" destId="{D0745377-D7EB-449B-95E4-FBA65F27F3FD}" srcOrd="0" destOrd="0" presId="urn:microsoft.com/office/officeart/2018/2/layout/IconCircleList"/>
    <dgm:cxn modelId="{924C8381-ACB4-4E7F-9240-3F7C59976269}" type="presOf" srcId="{31AB112D-4E67-4357-A65B-FD7526977368}" destId="{FCB6DB58-FBCD-4481-B641-093587FB6D11}" srcOrd="0" destOrd="0" presId="urn:microsoft.com/office/officeart/2018/2/layout/IconCircleList"/>
    <dgm:cxn modelId="{FD9905A8-D065-46AD-881F-6FAC08B3C100}" srcId="{19E99B60-AAC1-40C7-9FDD-27E1703BD252}" destId="{1BB48DBE-9AE5-4EE2-97D4-B0BE687600DB}" srcOrd="2" destOrd="0" parTransId="{BDFA42CB-554E-48DF-B3EA-1153E8FD0A98}" sibTransId="{975EAC7B-7040-475F-8C2E-94BE74541AC0}"/>
    <dgm:cxn modelId="{DC040AD5-6579-4CAD-9655-740815353EA4}" type="presOf" srcId="{9DAE38E2-66D0-4C06-818F-5E585F9EFA53}" destId="{D9DCA3E5-DF37-4E1A-B06F-2BEFAE24C1CC}" srcOrd="0" destOrd="0" presId="urn:microsoft.com/office/officeart/2018/2/layout/IconCircleList"/>
    <dgm:cxn modelId="{D24BA49F-0AB4-4A93-A8A6-A0DE1339EFAF}" type="presOf" srcId="{92FBDD77-8133-45ED-8DA2-F2A03C7C582C}" destId="{D6C2E3D4-E7CE-433F-B3B4-07768EE9C1C3}" srcOrd="0" destOrd="0" presId="urn:microsoft.com/office/officeart/2018/2/layout/IconCircleList"/>
    <dgm:cxn modelId="{0585D02B-F920-432E-BE5E-2765EB65473B}" type="presParOf" srcId="{2FBA1682-FA87-4660-898B-B4000C8ADCFA}" destId="{9C759E60-DBC0-4260-ADA2-E8CA7E41E20A}" srcOrd="0" destOrd="0" presId="urn:microsoft.com/office/officeart/2018/2/layout/IconCircleList"/>
    <dgm:cxn modelId="{458F32C9-DE41-4C3D-B2D1-37DA39A209C3}" type="presParOf" srcId="{9C759E60-DBC0-4260-ADA2-E8CA7E41E20A}" destId="{D4CA45BD-F9D7-4359-AF41-2B329092C03D}" srcOrd="0" destOrd="0" presId="urn:microsoft.com/office/officeart/2018/2/layout/IconCircleList"/>
    <dgm:cxn modelId="{C8FF86F8-3D48-4D3D-AA29-2004AFE4F91D}" type="presParOf" srcId="{D4CA45BD-F9D7-4359-AF41-2B329092C03D}" destId="{7EF1A478-81CC-4256-8616-FF7D0EA96AAB}" srcOrd="0" destOrd="0" presId="urn:microsoft.com/office/officeart/2018/2/layout/IconCircleList"/>
    <dgm:cxn modelId="{44CED3DD-8C91-4553-9F8C-B79CC4CA4DBC}" type="presParOf" srcId="{D4CA45BD-F9D7-4359-AF41-2B329092C03D}" destId="{A7C393FC-30E0-4648-8B56-B95FCB093A49}" srcOrd="1" destOrd="0" presId="urn:microsoft.com/office/officeart/2018/2/layout/IconCircleList"/>
    <dgm:cxn modelId="{BB3FFC55-FD1C-4D81-A498-FCFB47106BD9}" type="presParOf" srcId="{D4CA45BD-F9D7-4359-AF41-2B329092C03D}" destId="{57045FD8-201B-4FE8-86CD-420B02951D2F}" srcOrd="2" destOrd="0" presId="urn:microsoft.com/office/officeart/2018/2/layout/IconCircleList"/>
    <dgm:cxn modelId="{71422005-5734-4203-9072-1C4D1B38802E}" type="presParOf" srcId="{D4CA45BD-F9D7-4359-AF41-2B329092C03D}" destId="{7C96A0A3-3994-4B65-9D2C-AD1CF5972404}" srcOrd="3" destOrd="0" presId="urn:microsoft.com/office/officeart/2018/2/layout/IconCircleList"/>
    <dgm:cxn modelId="{68986852-77FF-4F5D-AFAC-BD03B31B70FC}" type="presParOf" srcId="{9C759E60-DBC0-4260-ADA2-E8CA7E41E20A}" destId="{D6C2E3D4-E7CE-433F-B3B4-07768EE9C1C3}" srcOrd="1" destOrd="0" presId="urn:microsoft.com/office/officeart/2018/2/layout/IconCircleList"/>
    <dgm:cxn modelId="{AD5646D0-A611-4DA4-8373-23CA9ADBBE83}" type="presParOf" srcId="{9C759E60-DBC0-4260-ADA2-E8CA7E41E20A}" destId="{9DAB31AA-77E3-4279-B75A-96CAE0C6DDD9}" srcOrd="2" destOrd="0" presId="urn:microsoft.com/office/officeart/2018/2/layout/IconCircleList"/>
    <dgm:cxn modelId="{13EC3B40-4694-4C9D-8D8F-F5107FD115A6}" type="presParOf" srcId="{9DAB31AA-77E3-4279-B75A-96CAE0C6DDD9}" destId="{420E16FE-BBDD-49C0-A13F-21AD342716B6}" srcOrd="0" destOrd="0" presId="urn:microsoft.com/office/officeart/2018/2/layout/IconCircleList"/>
    <dgm:cxn modelId="{943A4EAF-44F3-4674-8885-30FD2C474AE8}" type="presParOf" srcId="{9DAB31AA-77E3-4279-B75A-96CAE0C6DDD9}" destId="{D7038514-3E6C-4319-A87E-E5624FF60F3F}" srcOrd="1" destOrd="0" presId="urn:microsoft.com/office/officeart/2018/2/layout/IconCircleList"/>
    <dgm:cxn modelId="{6060C912-10D1-40DE-BC4F-B51E38DC549C}" type="presParOf" srcId="{9DAB31AA-77E3-4279-B75A-96CAE0C6DDD9}" destId="{7DF8A6C5-9C4D-4876-B9BE-FB14AAD95E77}" srcOrd="2" destOrd="0" presId="urn:microsoft.com/office/officeart/2018/2/layout/IconCircleList"/>
    <dgm:cxn modelId="{54D9AC1B-24A5-4D90-8CAB-EF50E05EAB9B}" type="presParOf" srcId="{9DAB31AA-77E3-4279-B75A-96CAE0C6DDD9}" destId="{727F2A25-E14C-4438-A00B-8D21B426E995}" srcOrd="3" destOrd="0" presId="urn:microsoft.com/office/officeart/2018/2/layout/IconCircleList"/>
    <dgm:cxn modelId="{A907744C-C53F-4267-9E6D-BB70C4198E20}" type="presParOf" srcId="{9C759E60-DBC0-4260-ADA2-E8CA7E41E20A}" destId="{D9DCA3E5-DF37-4E1A-B06F-2BEFAE24C1CC}" srcOrd="3" destOrd="0" presId="urn:microsoft.com/office/officeart/2018/2/layout/IconCircleList"/>
    <dgm:cxn modelId="{6DE2B80F-061B-499F-9460-F75B9944E50C}" type="presParOf" srcId="{9C759E60-DBC0-4260-ADA2-E8CA7E41E20A}" destId="{18914768-0E9E-4071-8BAD-DC8E6F949917}" srcOrd="4" destOrd="0" presId="urn:microsoft.com/office/officeart/2018/2/layout/IconCircleList"/>
    <dgm:cxn modelId="{30A11AB0-C919-4742-A032-C6F14DA42A03}" type="presParOf" srcId="{18914768-0E9E-4071-8BAD-DC8E6F949917}" destId="{E6ECB97F-0EB0-4E9E-B3C4-66E2D5BFF854}" srcOrd="0" destOrd="0" presId="urn:microsoft.com/office/officeart/2018/2/layout/IconCircleList"/>
    <dgm:cxn modelId="{A8559932-3924-40AB-A6CE-2D747DB918C4}" type="presParOf" srcId="{18914768-0E9E-4071-8BAD-DC8E6F949917}" destId="{7B046958-3443-4BDD-AA5C-5D4BD2F960FA}" srcOrd="1" destOrd="0" presId="urn:microsoft.com/office/officeart/2018/2/layout/IconCircleList"/>
    <dgm:cxn modelId="{642552C8-4B7C-447F-8081-E2F481A2FADA}" type="presParOf" srcId="{18914768-0E9E-4071-8BAD-DC8E6F949917}" destId="{71F47CE5-0B0E-4586-B83A-EC4180C86899}" srcOrd="2" destOrd="0" presId="urn:microsoft.com/office/officeart/2018/2/layout/IconCircleList"/>
    <dgm:cxn modelId="{8C026A7C-575E-47E1-A11E-FDE119387389}" type="presParOf" srcId="{18914768-0E9E-4071-8BAD-DC8E6F949917}" destId="{D0745377-D7EB-449B-95E4-FBA65F27F3FD}" srcOrd="3" destOrd="0" presId="urn:microsoft.com/office/officeart/2018/2/layout/IconCircleList"/>
    <dgm:cxn modelId="{F13ACFF0-4D61-4A17-9950-F0FBE8C9B6CC}" type="presParOf" srcId="{9C759E60-DBC0-4260-ADA2-E8CA7E41E20A}" destId="{38C6D1E2-B0C8-4DAD-B820-ACA50FDFA16C}" srcOrd="5" destOrd="0" presId="urn:microsoft.com/office/officeart/2018/2/layout/IconCircleList"/>
    <dgm:cxn modelId="{84BAAC6A-8F5F-40AA-B127-4DF8361C4314}" type="presParOf" srcId="{9C759E60-DBC0-4260-ADA2-E8CA7E41E20A}" destId="{02431D39-8C00-4920-B825-6077E620F4B0}" srcOrd="6" destOrd="0" presId="urn:microsoft.com/office/officeart/2018/2/layout/IconCircleList"/>
    <dgm:cxn modelId="{6356D4E4-36A6-4947-AB82-8675FF53F67B}" type="presParOf" srcId="{02431D39-8C00-4920-B825-6077E620F4B0}" destId="{044FA599-E758-4CA2-8660-3992F38EEB8B}" srcOrd="0" destOrd="0" presId="urn:microsoft.com/office/officeart/2018/2/layout/IconCircleList"/>
    <dgm:cxn modelId="{11F0AE02-8CE7-4139-B211-8B745FDD14A1}" type="presParOf" srcId="{02431D39-8C00-4920-B825-6077E620F4B0}" destId="{2A06F0E8-044D-4E2F-9A42-A89B9A006552}" srcOrd="1" destOrd="0" presId="urn:microsoft.com/office/officeart/2018/2/layout/IconCircleList"/>
    <dgm:cxn modelId="{6BC490C7-E1D9-4D5F-8E2A-5F8AB92CDEDE}" type="presParOf" srcId="{02431D39-8C00-4920-B825-6077E620F4B0}" destId="{F047E27A-F17C-4FAC-8837-9AF4953267B7}" srcOrd="2" destOrd="0" presId="urn:microsoft.com/office/officeart/2018/2/layout/IconCircleList"/>
    <dgm:cxn modelId="{25517B5C-981C-4C29-9504-816CF1B8135F}" type="presParOf" srcId="{02431D39-8C00-4920-B825-6077E620F4B0}" destId="{FCB6DB58-FBCD-4481-B641-093587FB6D1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909A6B-1B49-4DB0-9C54-1D52201EDC86}" type="doc">
      <dgm:prSet loTypeId="urn:microsoft.com/office/officeart/2005/8/layout/vProcess5" loCatId="process" qsTypeId="urn:microsoft.com/office/officeart/2005/8/quickstyle/simple2" qsCatId="simple" csTypeId="urn:microsoft.com/office/officeart/2005/8/colors/colorful2" csCatId="colorful"/>
      <dgm:spPr/>
      <dgm:t>
        <a:bodyPr/>
        <a:lstStyle/>
        <a:p>
          <a:endParaRPr lang="en-US"/>
        </a:p>
      </dgm:t>
    </dgm:pt>
    <dgm:pt modelId="{B46B7265-F7DA-4E8F-997E-FC13D6D138C0}">
      <dgm:prSet/>
      <dgm:spPr/>
      <dgm:t>
        <a:bodyPr/>
        <a:lstStyle/>
        <a:p>
          <a:r>
            <a:rPr lang="en-GB"/>
            <a:t>The available grid system</a:t>
          </a:r>
          <a:endParaRPr lang="en-US"/>
        </a:p>
      </dgm:t>
    </dgm:pt>
    <dgm:pt modelId="{1C282BC3-E695-4695-8411-1E4825807789}" type="parTrans" cxnId="{CCAD7AA0-450D-4795-B864-772A528DC4D0}">
      <dgm:prSet/>
      <dgm:spPr/>
      <dgm:t>
        <a:bodyPr/>
        <a:lstStyle/>
        <a:p>
          <a:endParaRPr lang="en-US"/>
        </a:p>
      </dgm:t>
    </dgm:pt>
    <dgm:pt modelId="{C1B57F0E-6762-4498-800B-AB957E98E96D}" type="sibTrans" cxnId="{CCAD7AA0-450D-4795-B864-772A528DC4D0}">
      <dgm:prSet/>
      <dgm:spPr/>
      <dgm:t>
        <a:bodyPr/>
        <a:lstStyle/>
        <a:p>
          <a:endParaRPr lang="en-US"/>
        </a:p>
      </dgm:t>
    </dgm:pt>
    <dgm:pt modelId="{0067C0C8-1E1B-4413-9FFF-7DF47DD57B5F}">
      <dgm:prSet/>
      <dgm:spPr/>
      <dgm:t>
        <a:bodyPr/>
        <a:lstStyle/>
        <a:p>
          <a:r>
            <a:rPr lang="en-GB"/>
            <a:t>The type of premises</a:t>
          </a:r>
          <a:endParaRPr lang="en-US"/>
        </a:p>
      </dgm:t>
    </dgm:pt>
    <dgm:pt modelId="{A8188860-1ABB-4BB4-9B64-635396610090}" type="parTrans" cxnId="{90F42DBB-8B85-4BC0-8141-2BB5A34BD1F6}">
      <dgm:prSet/>
      <dgm:spPr/>
      <dgm:t>
        <a:bodyPr/>
        <a:lstStyle/>
        <a:p>
          <a:endParaRPr lang="en-US"/>
        </a:p>
      </dgm:t>
    </dgm:pt>
    <dgm:pt modelId="{B0F1A775-71CF-4A9D-B84E-598CD110AB7E}" type="sibTrans" cxnId="{90F42DBB-8B85-4BC0-8141-2BB5A34BD1F6}">
      <dgm:prSet/>
      <dgm:spPr/>
      <dgm:t>
        <a:bodyPr/>
        <a:lstStyle/>
        <a:p>
          <a:endParaRPr lang="en-US"/>
        </a:p>
      </dgm:t>
    </dgm:pt>
    <dgm:pt modelId="{B9ACDC61-6783-451D-BFFD-3FFE4D456F74}">
      <dgm:prSet/>
      <dgm:spPr/>
      <dgm:t>
        <a:bodyPr/>
        <a:lstStyle/>
        <a:p>
          <a:r>
            <a:rPr lang="en-GB"/>
            <a:t>The desired load</a:t>
          </a:r>
          <a:endParaRPr lang="en-US"/>
        </a:p>
      </dgm:t>
    </dgm:pt>
    <dgm:pt modelId="{A5439D6F-B0F9-4604-B085-E73AC84C79E1}" type="parTrans" cxnId="{F52796BA-4CA0-4A53-BE11-31D520578DA6}">
      <dgm:prSet/>
      <dgm:spPr/>
      <dgm:t>
        <a:bodyPr/>
        <a:lstStyle/>
        <a:p>
          <a:endParaRPr lang="en-US"/>
        </a:p>
      </dgm:t>
    </dgm:pt>
    <dgm:pt modelId="{6456A2C2-1AD3-42A1-94BE-0BFCE9B0617B}" type="sibTrans" cxnId="{F52796BA-4CA0-4A53-BE11-31D520578DA6}">
      <dgm:prSet/>
      <dgm:spPr/>
      <dgm:t>
        <a:bodyPr/>
        <a:lstStyle/>
        <a:p>
          <a:endParaRPr lang="en-US"/>
        </a:p>
      </dgm:t>
    </dgm:pt>
    <dgm:pt modelId="{18831827-A0ED-407A-920F-FC650C904EB9}">
      <dgm:prSet/>
      <dgm:spPr/>
      <dgm:t>
        <a:bodyPr/>
        <a:lstStyle/>
        <a:p>
          <a:r>
            <a:rPr lang="en-GB"/>
            <a:t>The distance involved </a:t>
          </a:r>
          <a:endParaRPr lang="en-US"/>
        </a:p>
      </dgm:t>
    </dgm:pt>
    <dgm:pt modelId="{3C5950E1-D745-4029-BD91-83757944E956}" type="parTrans" cxnId="{4925A191-52F5-41B1-B7E6-361BF4060907}">
      <dgm:prSet/>
      <dgm:spPr/>
      <dgm:t>
        <a:bodyPr/>
        <a:lstStyle/>
        <a:p>
          <a:endParaRPr lang="en-US"/>
        </a:p>
      </dgm:t>
    </dgm:pt>
    <dgm:pt modelId="{ED3366AC-139A-4EF8-8439-578EAD005E70}" type="sibTrans" cxnId="{4925A191-52F5-41B1-B7E6-361BF4060907}">
      <dgm:prSet/>
      <dgm:spPr/>
      <dgm:t>
        <a:bodyPr/>
        <a:lstStyle/>
        <a:p>
          <a:endParaRPr lang="en-US"/>
        </a:p>
      </dgm:t>
    </dgm:pt>
    <dgm:pt modelId="{0737A789-B4C6-4928-A02E-63E18F19248A}">
      <dgm:prSet/>
      <dgm:spPr/>
      <dgm:t>
        <a:bodyPr/>
        <a:lstStyle/>
        <a:p>
          <a:r>
            <a:rPr lang="en-GB"/>
            <a:t>Safety of the people around</a:t>
          </a:r>
          <a:endParaRPr lang="en-US"/>
        </a:p>
      </dgm:t>
    </dgm:pt>
    <dgm:pt modelId="{F9C27302-AA3F-4EA0-A43B-74320297DFFA}" type="parTrans" cxnId="{7BB19DB0-BEE9-4522-A780-914231248D7C}">
      <dgm:prSet/>
      <dgm:spPr/>
      <dgm:t>
        <a:bodyPr/>
        <a:lstStyle/>
        <a:p>
          <a:endParaRPr lang="en-US"/>
        </a:p>
      </dgm:t>
    </dgm:pt>
    <dgm:pt modelId="{A57A5AF1-14BB-483F-9BF7-4AFDAD9C7774}" type="sibTrans" cxnId="{7BB19DB0-BEE9-4522-A780-914231248D7C}">
      <dgm:prSet/>
      <dgm:spPr/>
      <dgm:t>
        <a:bodyPr/>
        <a:lstStyle/>
        <a:p>
          <a:endParaRPr lang="en-US"/>
        </a:p>
      </dgm:t>
    </dgm:pt>
    <dgm:pt modelId="{4F92A04A-2B64-4721-A8D9-7F89C5481708}" type="pres">
      <dgm:prSet presAssocID="{73909A6B-1B49-4DB0-9C54-1D52201EDC86}" presName="outerComposite" presStyleCnt="0">
        <dgm:presLayoutVars>
          <dgm:chMax val="5"/>
          <dgm:dir/>
          <dgm:resizeHandles val="exact"/>
        </dgm:presLayoutVars>
      </dgm:prSet>
      <dgm:spPr/>
      <dgm:t>
        <a:bodyPr/>
        <a:lstStyle/>
        <a:p>
          <a:endParaRPr lang="en-GB"/>
        </a:p>
      </dgm:t>
    </dgm:pt>
    <dgm:pt modelId="{ACBAC365-DBC6-4F3E-AB59-727CA96288BE}" type="pres">
      <dgm:prSet presAssocID="{73909A6B-1B49-4DB0-9C54-1D52201EDC86}" presName="dummyMaxCanvas" presStyleCnt="0">
        <dgm:presLayoutVars/>
      </dgm:prSet>
      <dgm:spPr/>
    </dgm:pt>
    <dgm:pt modelId="{E8750780-6B7B-4D82-B3BA-172B9CE6F909}" type="pres">
      <dgm:prSet presAssocID="{73909A6B-1B49-4DB0-9C54-1D52201EDC86}" presName="FiveNodes_1" presStyleLbl="node1" presStyleIdx="0" presStyleCnt="5">
        <dgm:presLayoutVars>
          <dgm:bulletEnabled val="1"/>
        </dgm:presLayoutVars>
      </dgm:prSet>
      <dgm:spPr/>
      <dgm:t>
        <a:bodyPr/>
        <a:lstStyle/>
        <a:p>
          <a:endParaRPr lang="en-GB"/>
        </a:p>
      </dgm:t>
    </dgm:pt>
    <dgm:pt modelId="{C913E863-BF7B-4C0A-A948-314924D1FCA3}" type="pres">
      <dgm:prSet presAssocID="{73909A6B-1B49-4DB0-9C54-1D52201EDC86}" presName="FiveNodes_2" presStyleLbl="node1" presStyleIdx="1" presStyleCnt="5">
        <dgm:presLayoutVars>
          <dgm:bulletEnabled val="1"/>
        </dgm:presLayoutVars>
      </dgm:prSet>
      <dgm:spPr/>
      <dgm:t>
        <a:bodyPr/>
        <a:lstStyle/>
        <a:p>
          <a:endParaRPr lang="en-GB"/>
        </a:p>
      </dgm:t>
    </dgm:pt>
    <dgm:pt modelId="{373D9179-8C52-4B89-8D5F-8FA91B711615}" type="pres">
      <dgm:prSet presAssocID="{73909A6B-1B49-4DB0-9C54-1D52201EDC86}" presName="FiveNodes_3" presStyleLbl="node1" presStyleIdx="2" presStyleCnt="5">
        <dgm:presLayoutVars>
          <dgm:bulletEnabled val="1"/>
        </dgm:presLayoutVars>
      </dgm:prSet>
      <dgm:spPr/>
      <dgm:t>
        <a:bodyPr/>
        <a:lstStyle/>
        <a:p>
          <a:endParaRPr lang="en-GB"/>
        </a:p>
      </dgm:t>
    </dgm:pt>
    <dgm:pt modelId="{2663CF4E-7CAB-4EE5-91EE-EC44D761775D}" type="pres">
      <dgm:prSet presAssocID="{73909A6B-1B49-4DB0-9C54-1D52201EDC86}" presName="FiveNodes_4" presStyleLbl="node1" presStyleIdx="3" presStyleCnt="5">
        <dgm:presLayoutVars>
          <dgm:bulletEnabled val="1"/>
        </dgm:presLayoutVars>
      </dgm:prSet>
      <dgm:spPr/>
      <dgm:t>
        <a:bodyPr/>
        <a:lstStyle/>
        <a:p>
          <a:endParaRPr lang="en-GB"/>
        </a:p>
      </dgm:t>
    </dgm:pt>
    <dgm:pt modelId="{A3E0B31C-AC3D-4C3C-A206-81B05A1CC61E}" type="pres">
      <dgm:prSet presAssocID="{73909A6B-1B49-4DB0-9C54-1D52201EDC86}" presName="FiveNodes_5" presStyleLbl="node1" presStyleIdx="4" presStyleCnt="5">
        <dgm:presLayoutVars>
          <dgm:bulletEnabled val="1"/>
        </dgm:presLayoutVars>
      </dgm:prSet>
      <dgm:spPr/>
      <dgm:t>
        <a:bodyPr/>
        <a:lstStyle/>
        <a:p>
          <a:endParaRPr lang="en-GB"/>
        </a:p>
      </dgm:t>
    </dgm:pt>
    <dgm:pt modelId="{4F12A7E0-8B63-40FA-BEA1-791AD2762F81}" type="pres">
      <dgm:prSet presAssocID="{73909A6B-1B49-4DB0-9C54-1D52201EDC86}" presName="FiveConn_1-2" presStyleLbl="fgAccFollowNode1" presStyleIdx="0" presStyleCnt="4">
        <dgm:presLayoutVars>
          <dgm:bulletEnabled val="1"/>
        </dgm:presLayoutVars>
      </dgm:prSet>
      <dgm:spPr/>
      <dgm:t>
        <a:bodyPr/>
        <a:lstStyle/>
        <a:p>
          <a:endParaRPr lang="en-GB"/>
        </a:p>
      </dgm:t>
    </dgm:pt>
    <dgm:pt modelId="{DD8BB64D-86B3-4C36-A5C7-407886A930C4}" type="pres">
      <dgm:prSet presAssocID="{73909A6B-1B49-4DB0-9C54-1D52201EDC86}" presName="FiveConn_2-3" presStyleLbl="fgAccFollowNode1" presStyleIdx="1" presStyleCnt="4">
        <dgm:presLayoutVars>
          <dgm:bulletEnabled val="1"/>
        </dgm:presLayoutVars>
      </dgm:prSet>
      <dgm:spPr/>
      <dgm:t>
        <a:bodyPr/>
        <a:lstStyle/>
        <a:p>
          <a:endParaRPr lang="en-GB"/>
        </a:p>
      </dgm:t>
    </dgm:pt>
    <dgm:pt modelId="{C4F6078E-FFDA-4F8C-A15D-154D27D1923B}" type="pres">
      <dgm:prSet presAssocID="{73909A6B-1B49-4DB0-9C54-1D52201EDC86}" presName="FiveConn_3-4" presStyleLbl="fgAccFollowNode1" presStyleIdx="2" presStyleCnt="4">
        <dgm:presLayoutVars>
          <dgm:bulletEnabled val="1"/>
        </dgm:presLayoutVars>
      </dgm:prSet>
      <dgm:spPr/>
      <dgm:t>
        <a:bodyPr/>
        <a:lstStyle/>
        <a:p>
          <a:endParaRPr lang="en-GB"/>
        </a:p>
      </dgm:t>
    </dgm:pt>
    <dgm:pt modelId="{B0464AB6-598B-4C4A-91F5-F0BE79C77A7D}" type="pres">
      <dgm:prSet presAssocID="{73909A6B-1B49-4DB0-9C54-1D52201EDC86}" presName="FiveConn_4-5" presStyleLbl="fgAccFollowNode1" presStyleIdx="3" presStyleCnt="4">
        <dgm:presLayoutVars>
          <dgm:bulletEnabled val="1"/>
        </dgm:presLayoutVars>
      </dgm:prSet>
      <dgm:spPr/>
      <dgm:t>
        <a:bodyPr/>
        <a:lstStyle/>
        <a:p>
          <a:endParaRPr lang="en-GB"/>
        </a:p>
      </dgm:t>
    </dgm:pt>
    <dgm:pt modelId="{C437B3DB-2E6A-4976-9941-86DFD003865E}" type="pres">
      <dgm:prSet presAssocID="{73909A6B-1B49-4DB0-9C54-1D52201EDC86}" presName="FiveNodes_1_text" presStyleLbl="node1" presStyleIdx="4" presStyleCnt="5">
        <dgm:presLayoutVars>
          <dgm:bulletEnabled val="1"/>
        </dgm:presLayoutVars>
      </dgm:prSet>
      <dgm:spPr/>
      <dgm:t>
        <a:bodyPr/>
        <a:lstStyle/>
        <a:p>
          <a:endParaRPr lang="en-GB"/>
        </a:p>
      </dgm:t>
    </dgm:pt>
    <dgm:pt modelId="{1E51EE94-2FDD-4397-8014-6483AF683C86}" type="pres">
      <dgm:prSet presAssocID="{73909A6B-1B49-4DB0-9C54-1D52201EDC86}" presName="FiveNodes_2_text" presStyleLbl="node1" presStyleIdx="4" presStyleCnt="5">
        <dgm:presLayoutVars>
          <dgm:bulletEnabled val="1"/>
        </dgm:presLayoutVars>
      </dgm:prSet>
      <dgm:spPr/>
      <dgm:t>
        <a:bodyPr/>
        <a:lstStyle/>
        <a:p>
          <a:endParaRPr lang="en-GB"/>
        </a:p>
      </dgm:t>
    </dgm:pt>
    <dgm:pt modelId="{82C0D77B-AA1E-44C6-9619-EF5417090E2C}" type="pres">
      <dgm:prSet presAssocID="{73909A6B-1B49-4DB0-9C54-1D52201EDC86}" presName="FiveNodes_3_text" presStyleLbl="node1" presStyleIdx="4" presStyleCnt="5">
        <dgm:presLayoutVars>
          <dgm:bulletEnabled val="1"/>
        </dgm:presLayoutVars>
      </dgm:prSet>
      <dgm:spPr/>
      <dgm:t>
        <a:bodyPr/>
        <a:lstStyle/>
        <a:p>
          <a:endParaRPr lang="en-GB"/>
        </a:p>
      </dgm:t>
    </dgm:pt>
    <dgm:pt modelId="{E28F2ECF-17BF-4906-A7AF-6CB0FA799E0D}" type="pres">
      <dgm:prSet presAssocID="{73909A6B-1B49-4DB0-9C54-1D52201EDC86}" presName="FiveNodes_4_text" presStyleLbl="node1" presStyleIdx="4" presStyleCnt="5">
        <dgm:presLayoutVars>
          <dgm:bulletEnabled val="1"/>
        </dgm:presLayoutVars>
      </dgm:prSet>
      <dgm:spPr/>
      <dgm:t>
        <a:bodyPr/>
        <a:lstStyle/>
        <a:p>
          <a:endParaRPr lang="en-GB"/>
        </a:p>
      </dgm:t>
    </dgm:pt>
    <dgm:pt modelId="{4587F453-EDA0-4D0C-8938-1AABEEE11CF8}" type="pres">
      <dgm:prSet presAssocID="{73909A6B-1B49-4DB0-9C54-1D52201EDC86}" presName="FiveNodes_5_text" presStyleLbl="node1" presStyleIdx="4" presStyleCnt="5">
        <dgm:presLayoutVars>
          <dgm:bulletEnabled val="1"/>
        </dgm:presLayoutVars>
      </dgm:prSet>
      <dgm:spPr/>
      <dgm:t>
        <a:bodyPr/>
        <a:lstStyle/>
        <a:p>
          <a:endParaRPr lang="en-GB"/>
        </a:p>
      </dgm:t>
    </dgm:pt>
  </dgm:ptLst>
  <dgm:cxnLst>
    <dgm:cxn modelId="{CE4BBD31-AFD4-4D3A-B2B4-5280E23E5BFF}" type="presOf" srcId="{0737A789-B4C6-4928-A02E-63E18F19248A}" destId="{4587F453-EDA0-4D0C-8938-1AABEEE11CF8}" srcOrd="1" destOrd="0" presId="urn:microsoft.com/office/officeart/2005/8/layout/vProcess5"/>
    <dgm:cxn modelId="{7C2C8E73-3345-4B95-8AE3-33E9672FD9D1}" type="presOf" srcId="{B46B7265-F7DA-4E8F-997E-FC13D6D138C0}" destId="{C437B3DB-2E6A-4976-9941-86DFD003865E}" srcOrd="1" destOrd="0" presId="urn:microsoft.com/office/officeart/2005/8/layout/vProcess5"/>
    <dgm:cxn modelId="{367AE392-7AA4-429E-88C0-4A74C1A4A75A}" type="presOf" srcId="{6456A2C2-1AD3-42A1-94BE-0BFCE9B0617B}" destId="{C4F6078E-FFDA-4F8C-A15D-154D27D1923B}" srcOrd="0" destOrd="0" presId="urn:microsoft.com/office/officeart/2005/8/layout/vProcess5"/>
    <dgm:cxn modelId="{90F42DBB-8B85-4BC0-8141-2BB5A34BD1F6}" srcId="{73909A6B-1B49-4DB0-9C54-1D52201EDC86}" destId="{0067C0C8-1E1B-4413-9FFF-7DF47DD57B5F}" srcOrd="1" destOrd="0" parTransId="{A8188860-1ABB-4BB4-9B64-635396610090}" sibTransId="{B0F1A775-71CF-4A9D-B84E-598CD110AB7E}"/>
    <dgm:cxn modelId="{A491D0A6-52CF-4868-BAEF-B92F7A7965D8}" type="presOf" srcId="{B0F1A775-71CF-4A9D-B84E-598CD110AB7E}" destId="{DD8BB64D-86B3-4C36-A5C7-407886A930C4}" srcOrd="0" destOrd="0" presId="urn:microsoft.com/office/officeart/2005/8/layout/vProcess5"/>
    <dgm:cxn modelId="{CCAD7AA0-450D-4795-B864-772A528DC4D0}" srcId="{73909A6B-1B49-4DB0-9C54-1D52201EDC86}" destId="{B46B7265-F7DA-4E8F-997E-FC13D6D138C0}" srcOrd="0" destOrd="0" parTransId="{1C282BC3-E695-4695-8411-1E4825807789}" sibTransId="{C1B57F0E-6762-4498-800B-AB957E98E96D}"/>
    <dgm:cxn modelId="{C81BA6F1-025A-4CFC-BD8C-FE9BF2D08F34}" type="presOf" srcId="{ED3366AC-139A-4EF8-8439-578EAD005E70}" destId="{B0464AB6-598B-4C4A-91F5-F0BE79C77A7D}" srcOrd="0" destOrd="0" presId="urn:microsoft.com/office/officeart/2005/8/layout/vProcess5"/>
    <dgm:cxn modelId="{7BB19DB0-BEE9-4522-A780-914231248D7C}" srcId="{73909A6B-1B49-4DB0-9C54-1D52201EDC86}" destId="{0737A789-B4C6-4928-A02E-63E18F19248A}" srcOrd="4" destOrd="0" parTransId="{F9C27302-AA3F-4EA0-A43B-74320297DFFA}" sibTransId="{A57A5AF1-14BB-483F-9BF7-4AFDAD9C7774}"/>
    <dgm:cxn modelId="{F52796BA-4CA0-4A53-BE11-31D520578DA6}" srcId="{73909A6B-1B49-4DB0-9C54-1D52201EDC86}" destId="{B9ACDC61-6783-451D-BFFD-3FFE4D456F74}" srcOrd="2" destOrd="0" parTransId="{A5439D6F-B0F9-4604-B085-E73AC84C79E1}" sibTransId="{6456A2C2-1AD3-42A1-94BE-0BFCE9B0617B}"/>
    <dgm:cxn modelId="{98D58F1F-0018-437F-A773-D6FD763DD139}" type="presOf" srcId="{0067C0C8-1E1B-4413-9FFF-7DF47DD57B5F}" destId="{C913E863-BF7B-4C0A-A948-314924D1FCA3}" srcOrd="0" destOrd="0" presId="urn:microsoft.com/office/officeart/2005/8/layout/vProcess5"/>
    <dgm:cxn modelId="{FDE1AA78-1884-48CB-8BBE-C5B0B37E87A8}" type="presOf" srcId="{B46B7265-F7DA-4E8F-997E-FC13D6D138C0}" destId="{E8750780-6B7B-4D82-B3BA-172B9CE6F909}" srcOrd="0" destOrd="0" presId="urn:microsoft.com/office/officeart/2005/8/layout/vProcess5"/>
    <dgm:cxn modelId="{1992C52A-F133-4E24-9EC6-0217758EAB41}" type="presOf" srcId="{18831827-A0ED-407A-920F-FC650C904EB9}" destId="{E28F2ECF-17BF-4906-A7AF-6CB0FA799E0D}" srcOrd="1" destOrd="0" presId="urn:microsoft.com/office/officeart/2005/8/layout/vProcess5"/>
    <dgm:cxn modelId="{4925A191-52F5-41B1-B7E6-361BF4060907}" srcId="{73909A6B-1B49-4DB0-9C54-1D52201EDC86}" destId="{18831827-A0ED-407A-920F-FC650C904EB9}" srcOrd="3" destOrd="0" parTransId="{3C5950E1-D745-4029-BD91-83757944E956}" sibTransId="{ED3366AC-139A-4EF8-8439-578EAD005E70}"/>
    <dgm:cxn modelId="{F032BCC3-DA5B-42BF-A135-8F41C2275EDA}" type="presOf" srcId="{0737A789-B4C6-4928-A02E-63E18F19248A}" destId="{A3E0B31C-AC3D-4C3C-A206-81B05A1CC61E}" srcOrd="0" destOrd="0" presId="urn:microsoft.com/office/officeart/2005/8/layout/vProcess5"/>
    <dgm:cxn modelId="{8C73A3A1-A41C-484B-9CD6-E1531DD29D49}" type="presOf" srcId="{73909A6B-1B49-4DB0-9C54-1D52201EDC86}" destId="{4F92A04A-2B64-4721-A8D9-7F89C5481708}" srcOrd="0" destOrd="0" presId="urn:microsoft.com/office/officeart/2005/8/layout/vProcess5"/>
    <dgm:cxn modelId="{CB3794BB-39B5-4013-871D-08A22E31CAD5}" type="presOf" srcId="{C1B57F0E-6762-4498-800B-AB957E98E96D}" destId="{4F12A7E0-8B63-40FA-BEA1-791AD2762F81}" srcOrd="0" destOrd="0" presId="urn:microsoft.com/office/officeart/2005/8/layout/vProcess5"/>
    <dgm:cxn modelId="{382FD374-8B7E-47F1-BC01-DBA46E3691C5}" type="presOf" srcId="{B9ACDC61-6783-451D-BFFD-3FFE4D456F74}" destId="{373D9179-8C52-4B89-8D5F-8FA91B711615}" srcOrd="0" destOrd="0" presId="urn:microsoft.com/office/officeart/2005/8/layout/vProcess5"/>
    <dgm:cxn modelId="{DA474A8D-2733-4280-92D3-BD93EA8129DE}" type="presOf" srcId="{B9ACDC61-6783-451D-BFFD-3FFE4D456F74}" destId="{82C0D77B-AA1E-44C6-9619-EF5417090E2C}" srcOrd="1" destOrd="0" presId="urn:microsoft.com/office/officeart/2005/8/layout/vProcess5"/>
    <dgm:cxn modelId="{2A51CFA4-7E85-4AA5-B777-7FE574CEF1C0}" type="presOf" srcId="{18831827-A0ED-407A-920F-FC650C904EB9}" destId="{2663CF4E-7CAB-4EE5-91EE-EC44D761775D}" srcOrd="0" destOrd="0" presId="urn:microsoft.com/office/officeart/2005/8/layout/vProcess5"/>
    <dgm:cxn modelId="{0D6EB7C8-8C5F-465A-AA01-49D224AA09F4}" type="presOf" srcId="{0067C0C8-1E1B-4413-9FFF-7DF47DD57B5F}" destId="{1E51EE94-2FDD-4397-8014-6483AF683C86}" srcOrd="1" destOrd="0" presId="urn:microsoft.com/office/officeart/2005/8/layout/vProcess5"/>
    <dgm:cxn modelId="{88EF6A35-3B2A-4B6A-9B4C-940638A6F40C}" type="presParOf" srcId="{4F92A04A-2B64-4721-A8D9-7F89C5481708}" destId="{ACBAC365-DBC6-4F3E-AB59-727CA96288BE}" srcOrd="0" destOrd="0" presId="urn:microsoft.com/office/officeart/2005/8/layout/vProcess5"/>
    <dgm:cxn modelId="{E087E641-915F-4FD8-B5CF-D63CE79DBD0B}" type="presParOf" srcId="{4F92A04A-2B64-4721-A8D9-7F89C5481708}" destId="{E8750780-6B7B-4D82-B3BA-172B9CE6F909}" srcOrd="1" destOrd="0" presId="urn:microsoft.com/office/officeart/2005/8/layout/vProcess5"/>
    <dgm:cxn modelId="{C6FA8069-0571-4920-89B6-40B924C098C2}" type="presParOf" srcId="{4F92A04A-2B64-4721-A8D9-7F89C5481708}" destId="{C913E863-BF7B-4C0A-A948-314924D1FCA3}" srcOrd="2" destOrd="0" presId="urn:microsoft.com/office/officeart/2005/8/layout/vProcess5"/>
    <dgm:cxn modelId="{2486E63E-4996-49E5-BAAF-B0F3E7B91225}" type="presParOf" srcId="{4F92A04A-2B64-4721-A8D9-7F89C5481708}" destId="{373D9179-8C52-4B89-8D5F-8FA91B711615}" srcOrd="3" destOrd="0" presId="urn:microsoft.com/office/officeart/2005/8/layout/vProcess5"/>
    <dgm:cxn modelId="{72868AD3-3893-4E8B-9458-2C506E6D86A8}" type="presParOf" srcId="{4F92A04A-2B64-4721-A8D9-7F89C5481708}" destId="{2663CF4E-7CAB-4EE5-91EE-EC44D761775D}" srcOrd="4" destOrd="0" presId="urn:microsoft.com/office/officeart/2005/8/layout/vProcess5"/>
    <dgm:cxn modelId="{5D7F1341-E808-44BC-A03E-04E5D8602CFA}" type="presParOf" srcId="{4F92A04A-2B64-4721-A8D9-7F89C5481708}" destId="{A3E0B31C-AC3D-4C3C-A206-81B05A1CC61E}" srcOrd="5" destOrd="0" presId="urn:microsoft.com/office/officeart/2005/8/layout/vProcess5"/>
    <dgm:cxn modelId="{BE4AAA23-6A6A-4F83-80AA-B39EE841323E}" type="presParOf" srcId="{4F92A04A-2B64-4721-A8D9-7F89C5481708}" destId="{4F12A7E0-8B63-40FA-BEA1-791AD2762F81}" srcOrd="6" destOrd="0" presId="urn:microsoft.com/office/officeart/2005/8/layout/vProcess5"/>
    <dgm:cxn modelId="{2942D312-9229-47E8-937E-A07516908795}" type="presParOf" srcId="{4F92A04A-2B64-4721-A8D9-7F89C5481708}" destId="{DD8BB64D-86B3-4C36-A5C7-407886A930C4}" srcOrd="7" destOrd="0" presId="urn:microsoft.com/office/officeart/2005/8/layout/vProcess5"/>
    <dgm:cxn modelId="{EB3A4CA8-9627-4FD7-B27D-9167C26BE24D}" type="presParOf" srcId="{4F92A04A-2B64-4721-A8D9-7F89C5481708}" destId="{C4F6078E-FFDA-4F8C-A15D-154D27D1923B}" srcOrd="8" destOrd="0" presId="urn:microsoft.com/office/officeart/2005/8/layout/vProcess5"/>
    <dgm:cxn modelId="{EA0643F9-CE96-430F-93D6-EEA64EFB7C01}" type="presParOf" srcId="{4F92A04A-2B64-4721-A8D9-7F89C5481708}" destId="{B0464AB6-598B-4C4A-91F5-F0BE79C77A7D}" srcOrd="9" destOrd="0" presId="urn:microsoft.com/office/officeart/2005/8/layout/vProcess5"/>
    <dgm:cxn modelId="{1C4FB3EE-4919-4760-90BC-F3D4D7343191}" type="presParOf" srcId="{4F92A04A-2B64-4721-A8D9-7F89C5481708}" destId="{C437B3DB-2E6A-4976-9941-86DFD003865E}" srcOrd="10" destOrd="0" presId="urn:microsoft.com/office/officeart/2005/8/layout/vProcess5"/>
    <dgm:cxn modelId="{6336138E-E266-474D-962D-7CF6D2C10ED2}" type="presParOf" srcId="{4F92A04A-2B64-4721-A8D9-7F89C5481708}" destId="{1E51EE94-2FDD-4397-8014-6483AF683C86}" srcOrd="11" destOrd="0" presId="urn:microsoft.com/office/officeart/2005/8/layout/vProcess5"/>
    <dgm:cxn modelId="{C0EA214D-55BE-4F4D-BCE1-55D7E2AEDBC6}" type="presParOf" srcId="{4F92A04A-2B64-4721-A8D9-7F89C5481708}" destId="{82C0D77B-AA1E-44C6-9619-EF5417090E2C}" srcOrd="12" destOrd="0" presId="urn:microsoft.com/office/officeart/2005/8/layout/vProcess5"/>
    <dgm:cxn modelId="{DD265871-783E-412B-B625-7F0582BE448B}" type="presParOf" srcId="{4F92A04A-2B64-4721-A8D9-7F89C5481708}" destId="{E28F2ECF-17BF-4906-A7AF-6CB0FA799E0D}" srcOrd="13" destOrd="0" presId="urn:microsoft.com/office/officeart/2005/8/layout/vProcess5"/>
    <dgm:cxn modelId="{40012B4F-DC13-4834-ABDA-68C48C765108}" type="presParOf" srcId="{4F92A04A-2B64-4721-A8D9-7F89C5481708}" destId="{4587F453-EDA0-4D0C-8938-1AABEEE11CF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29A259-57B1-4B4C-9A2A-AB15B7B1BF65}" type="doc">
      <dgm:prSet loTypeId="urn:microsoft.com/office/officeart/2005/8/layout/hierarchy1" loCatId="hierarchy" qsTypeId="urn:microsoft.com/office/officeart/2005/8/quickstyle/simple2" qsCatId="simple" csTypeId="urn:microsoft.com/office/officeart/2005/8/colors/colorful2" csCatId="colorful"/>
      <dgm:spPr/>
      <dgm:t>
        <a:bodyPr/>
        <a:lstStyle/>
        <a:p>
          <a:endParaRPr lang="en-US"/>
        </a:p>
      </dgm:t>
    </dgm:pt>
    <dgm:pt modelId="{102CB6E9-584C-44BF-A538-4011F5050FA1}">
      <dgm:prSet/>
      <dgm:spPr/>
      <dgm:t>
        <a:bodyPr/>
        <a:lstStyle/>
        <a:p>
          <a:r>
            <a:rPr lang="en-GB"/>
            <a:t>Radial system.</a:t>
          </a:r>
          <a:endParaRPr lang="en-US"/>
        </a:p>
      </dgm:t>
    </dgm:pt>
    <dgm:pt modelId="{C1A6C546-2FCF-4115-90D3-28CF99AF65C8}" type="parTrans" cxnId="{F67CB31F-9C4B-4DA1-A404-20D11D4A105F}">
      <dgm:prSet/>
      <dgm:spPr/>
      <dgm:t>
        <a:bodyPr/>
        <a:lstStyle/>
        <a:p>
          <a:endParaRPr lang="en-US"/>
        </a:p>
      </dgm:t>
    </dgm:pt>
    <dgm:pt modelId="{47080612-FE90-4F6D-A173-523D25F0A63A}" type="sibTrans" cxnId="{F67CB31F-9C4B-4DA1-A404-20D11D4A105F}">
      <dgm:prSet/>
      <dgm:spPr/>
      <dgm:t>
        <a:bodyPr/>
        <a:lstStyle/>
        <a:p>
          <a:endParaRPr lang="en-US"/>
        </a:p>
      </dgm:t>
    </dgm:pt>
    <dgm:pt modelId="{F5A33879-BA3D-41EF-9D0D-826524A3A38E}">
      <dgm:prSet/>
      <dgm:spPr/>
      <dgm:t>
        <a:bodyPr/>
        <a:lstStyle/>
        <a:p>
          <a:r>
            <a:rPr lang="en-GB" dirty="0"/>
            <a:t>Network system (also called the Ring system, Mesh or Loop system)</a:t>
          </a:r>
          <a:endParaRPr lang="en-US" dirty="0"/>
        </a:p>
      </dgm:t>
    </dgm:pt>
    <dgm:pt modelId="{A56D3CB5-9842-424B-ADA5-0D4ECD63529B}" type="parTrans" cxnId="{CD19060E-FFAF-4F5D-A459-4CE153FE8F88}">
      <dgm:prSet/>
      <dgm:spPr/>
      <dgm:t>
        <a:bodyPr/>
        <a:lstStyle/>
        <a:p>
          <a:endParaRPr lang="en-US"/>
        </a:p>
      </dgm:t>
    </dgm:pt>
    <dgm:pt modelId="{DF0764DA-19FD-4F49-9C88-4F38963EF6B5}" type="sibTrans" cxnId="{CD19060E-FFAF-4F5D-A459-4CE153FE8F88}">
      <dgm:prSet/>
      <dgm:spPr/>
      <dgm:t>
        <a:bodyPr/>
        <a:lstStyle/>
        <a:p>
          <a:endParaRPr lang="en-US"/>
        </a:p>
      </dgm:t>
    </dgm:pt>
    <dgm:pt modelId="{A62DDF48-6123-4ADE-9EDD-16AC05C66340}" type="pres">
      <dgm:prSet presAssocID="{B529A259-57B1-4B4C-9A2A-AB15B7B1BF65}" presName="hierChild1" presStyleCnt="0">
        <dgm:presLayoutVars>
          <dgm:chPref val="1"/>
          <dgm:dir/>
          <dgm:animOne val="branch"/>
          <dgm:animLvl val="lvl"/>
          <dgm:resizeHandles/>
        </dgm:presLayoutVars>
      </dgm:prSet>
      <dgm:spPr/>
      <dgm:t>
        <a:bodyPr/>
        <a:lstStyle/>
        <a:p>
          <a:endParaRPr lang="en-GB"/>
        </a:p>
      </dgm:t>
    </dgm:pt>
    <dgm:pt modelId="{27F18324-E79C-4FD1-A837-1C1D34FFC5E9}" type="pres">
      <dgm:prSet presAssocID="{102CB6E9-584C-44BF-A538-4011F5050FA1}" presName="hierRoot1" presStyleCnt="0"/>
      <dgm:spPr/>
    </dgm:pt>
    <dgm:pt modelId="{30001226-9F81-4F6D-A15B-F28B2C0CA25E}" type="pres">
      <dgm:prSet presAssocID="{102CB6E9-584C-44BF-A538-4011F5050FA1}" presName="composite" presStyleCnt="0"/>
      <dgm:spPr/>
    </dgm:pt>
    <dgm:pt modelId="{21C21ECA-C647-46F8-A01B-881167B551F3}" type="pres">
      <dgm:prSet presAssocID="{102CB6E9-584C-44BF-A538-4011F5050FA1}" presName="background" presStyleLbl="node0" presStyleIdx="0" presStyleCnt="2"/>
      <dgm:spPr/>
    </dgm:pt>
    <dgm:pt modelId="{D8F0551C-0540-467A-A9FB-9B183F0F54E5}" type="pres">
      <dgm:prSet presAssocID="{102CB6E9-584C-44BF-A538-4011F5050FA1}" presName="text" presStyleLbl="fgAcc0" presStyleIdx="0" presStyleCnt="2">
        <dgm:presLayoutVars>
          <dgm:chPref val="3"/>
        </dgm:presLayoutVars>
      </dgm:prSet>
      <dgm:spPr/>
      <dgm:t>
        <a:bodyPr/>
        <a:lstStyle/>
        <a:p>
          <a:endParaRPr lang="en-GB"/>
        </a:p>
      </dgm:t>
    </dgm:pt>
    <dgm:pt modelId="{09218682-75C7-4F21-9908-4E3F4E75DFD8}" type="pres">
      <dgm:prSet presAssocID="{102CB6E9-584C-44BF-A538-4011F5050FA1}" presName="hierChild2" presStyleCnt="0"/>
      <dgm:spPr/>
    </dgm:pt>
    <dgm:pt modelId="{62F0ED27-2B45-4BBC-AE27-D613468AEC67}" type="pres">
      <dgm:prSet presAssocID="{F5A33879-BA3D-41EF-9D0D-826524A3A38E}" presName="hierRoot1" presStyleCnt="0"/>
      <dgm:spPr/>
    </dgm:pt>
    <dgm:pt modelId="{646282D8-0C45-4ACC-A770-E579B6682A15}" type="pres">
      <dgm:prSet presAssocID="{F5A33879-BA3D-41EF-9D0D-826524A3A38E}" presName="composite" presStyleCnt="0"/>
      <dgm:spPr/>
    </dgm:pt>
    <dgm:pt modelId="{EDF78042-97B5-4020-A52E-77FFD1316594}" type="pres">
      <dgm:prSet presAssocID="{F5A33879-BA3D-41EF-9D0D-826524A3A38E}" presName="background" presStyleLbl="node0" presStyleIdx="1" presStyleCnt="2"/>
      <dgm:spPr/>
    </dgm:pt>
    <dgm:pt modelId="{B0E2DF07-3A4B-4CF5-9200-33383B27EE2E}" type="pres">
      <dgm:prSet presAssocID="{F5A33879-BA3D-41EF-9D0D-826524A3A38E}" presName="text" presStyleLbl="fgAcc0" presStyleIdx="1" presStyleCnt="2">
        <dgm:presLayoutVars>
          <dgm:chPref val="3"/>
        </dgm:presLayoutVars>
      </dgm:prSet>
      <dgm:spPr/>
      <dgm:t>
        <a:bodyPr/>
        <a:lstStyle/>
        <a:p>
          <a:endParaRPr lang="en-GB"/>
        </a:p>
      </dgm:t>
    </dgm:pt>
    <dgm:pt modelId="{2D263823-8A01-4EAB-8817-2105AE15F3F2}" type="pres">
      <dgm:prSet presAssocID="{F5A33879-BA3D-41EF-9D0D-826524A3A38E}" presName="hierChild2" presStyleCnt="0"/>
      <dgm:spPr/>
    </dgm:pt>
  </dgm:ptLst>
  <dgm:cxnLst>
    <dgm:cxn modelId="{55521977-9A6E-484F-A5CD-FB82992F6996}" type="presOf" srcId="{F5A33879-BA3D-41EF-9D0D-826524A3A38E}" destId="{B0E2DF07-3A4B-4CF5-9200-33383B27EE2E}" srcOrd="0" destOrd="0" presId="urn:microsoft.com/office/officeart/2005/8/layout/hierarchy1"/>
    <dgm:cxn modelId="{6025DC58-7C70-4A2C-A9C5-95A5F3743B81}" type="presOf" srcId="{B529A259-57B1-4B4C-9A2A-AB15B7B1BF65}" destId="{A62DDF48-6123-4ADE-9EDD-16AC05C66340}" srcOrd="0" destOrd="0" presId="urn:microsoft.com/office/officeart/2005/8/layout/hierarchy1"/>
    <dgm:cxn modelId="{CD19060E-FFAF-4F5D-A459-4CE153FE8F88}" srcId="{B529A259-57B1-4B4C-9A2A-AB15B7B1BF65}" destId="{F5A33879-BA3D-41EF-9D0D-826524A3A38E}" srcOrd="1" destOrd="0" parTransId="{A56D3CB5-9842-424B-ADA5-0D4ECD63529B}" sibTransId="{DF0764DA-19FD-4F49-9C88-4F38963EF6B5}"/>
    <dgm:cxn modelId="{F67CB31F-9C4B-4DA1-A404-20D11D4A105F}" srcId="{B529A259-57B1-4B4C-9A2A-AB15B7B1BF65}" destId="{102CB6E9-584C-44BF-A538-4011F5050FA1}" srcOrd="0" destOrd="0" parTransId="{C1A6C546-2FCF-4115-90D3-28CF99AF65C8}" sibTransId="{47080612-FE90-4F6D-A173-523D25F0A63A}"/>
    <dgm:cxn modelId="{A57D66AB-EA99-49D5-B3FE-9BB687A27C70}" type="presOf" srcId="{102CB6E9-584C-44BF-A538-4011F5050FA1}" destId="{D8F0551C-0540-467A-A9FB-9B183F0F54E5}" srcOrd="0" destOrd="0" presId="urn:microsoft.com/office/officeart/2005/8/layout/hierarchy1"/>
    <dgm:cxn modelId="{7FF441A3-4831-4B84-B0D6-3A0E283E9651}" type="presParOf" srcId="{A62DDF48-6123-4ADE-9EDD-16AC05C66340}" destId="{27F18324-E79C-4FD1-A837-1C1D34FFC5E9}" srcOrd="0" destOrd="0" presId="urn:microsoft.com/office/officeart/2005/8/layout/hierarchy1"/>
    <dgm:cxn modelId="{32575A12-3C5F-4D9E-BDB7-FCB891BEF8DC}" type="presParOf" srcId="{27F18324-E79C-4FD1-A837-1C1D34FFC5E9}" destId="{30001226-9F81-4F6D-A15B-F28B2C0CA25E}" srcOrd="0" destOrd="0" presId="urn:microsoft.com/office/officeart/2005/8/layout/hierarchy1"/>
    <dgm:cxn modelId="{B189A24B-F57C-4066-8093-39FF6E2E252B}" type="presParOf" srcId="{30001226-9F81-4F6D-A15B-F28B2C0CA25E}" destId="{21C21ECA-C647-46F8-A01B-881167B551F3}" srcOrd="0" destOrd="0" presId="urn:microsoft.com/office/officeart/2005/8/layout/hierarchy1"/>
    <dgm:cxn modelId="{1A118ACF-4B5E-4E9C-9A97-4636D666B544}" type="presParOf" srcId="{30001226-9F81-4F6D-A15B-F28B2C0CA25E}" destId="{D8F0551C-0540-467A-A9FB-9B183F0F54E5}" srcOrd="1" destOrd="0" presId="urn:microsoft.com/office/officeart/2005/8/layout/hierarchy1"/>
    <dgm:cxn modelId="{B83386FE-A296-49AD-A964-1C53ABBD4BDF}" type="presParOf" srcId="{27F18324-E79C-4FD1-A837-1C1D34FFC5E9}" destId="{09218682-75C7-4F21-9908-4E3F4E75DFD8}" srcOrd="1" destOrd="0" presId="urn:microsoft.com/office/officeart/2005/8/layout/hierarchy1"/>
    <dgm:cxn modelId="{6194B4B8-477B-4729-884D-99A20981792B}" type="presParOf" srcId="{A62DDF48-6123-4ADE-9EDD-16AC05C66340}" destId="{62F0ED27-2B45-4BBC-AE27-D613468AEC67}" srcOrd="1" destOrd="0" presId="urn:microsoft.com/office/officeart/2005/8/layout/hierarchy1"/>
    <dgm:cxn modelId="{4F5AD73B-155A-4080-A27F-4288623F864E}" type="presParOf" srcId="{62F0ED27-2B45-4BBC-AE27-D613468AEC67}" destId="{646282D8-0C45-4ACC-A770-E579B6682A15}" srcOrd="0" destOrd="0" presId="urn:microsoft.com/office/officeart/2005/8/layout/hierarchy1"/>
    <dgm:cxn modelId="{30FDC03E-C5DB-4F5A-BE3C-006072444A43}" type="presParOf" srcId="{646282D8-0C45-4ACC-A770-E579B6682A15}" destId="{EDF78042-97B5-4020-A52E-77FFD1316594}" srcOrd="0" destOrd="0" presId="urn:microsoft.com/office/officeart/2005/8/layout/hierarchy1"/>
    <dgm:cxn modelId="{D8DB510C-1BCD-4DAA-B1B9-096A7708BB42}" type="presParOf" srcId="{646282D8-0C45-4ACC-A770-E579B6682A15}" destId="{B0E2DF07-3A4B-4CF5-9200-33383B27EE2E}" srcOrd="1" destOrd="0" presId="urn:microsoft.com/office/officeart/2005/8/layout/hierarchy1"/>
    <dgm:cxn modelId="{ED895344-7FC6-4BED-800E-5079F3202533}" type="presParOf" srcId="{62F0ED27-2B45-4BBC-AE27-D613468AEC67}" destId="{2D263823-8A01-4EAB-8817-2105AE15F3F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B28853-79E2-4065-86FB-ED19193C7602}" type="doc">
      <dgm:prSet loTypeId="urn:microsoft.com/office/officeart/2005/8/layout/hierarchy1" loCatId="hierarchy" qsTypeId="urn:microsoft.com/office/officeart/2005/8/quickstyle/simple2" qsCatId="simple" csTypeId="urn:microsoft.com/office/officeart/2005/8/colors/accent0_3" csCatId="mainScheme" phldr="1"/>
      <dgm:spPr/>
      <dgm:t>
        <a:bodyPr/>
        <a:lstStyle/>
        <a:p>
          <a:endParaRPr lang="en-US"/>
        </a:p>
      </dgm:t>
    </dgm:pt>
    <dgm:pt modelId="{D29E72A4-9835-41CF-82C5-1DB86CDA2A63}">
      <dgm:prSet custT="1"/>
      <dgm:spPr/>
      <dgm:t>
        <a:bodyPr/>
        <a:lstStyle/>
        <a:p>
          <a:pPr>
            <a:lnSpc>
              <a:spcPct val="100000"/>
            </a:lnSpc>
          </a:pPr>
          <a:r>
            <a:rPr lang="en-GB" sz="2800" dirty="0"/>
            <a:t>A radial system has a single simultaneous path to power flow to the load. Economical for a small and widely sparse network but with low degree of reliability hence service continuity cannot be guaranteed.</a:t>
          </a:r>
          <a:endParaRPr lang="en-US" sz="2800" dirty="0"/>
        </a:p>
      </dgm:t>
    </dgm:pt>
    <dgm:pt modelId="{D0F956AC-2B20-4C73-87B8-4897A128880A}" type="parTrans" cxnId="{42041BAB-BB04-4CD5-9889-9AE09A5495BB}">
      <dgm:prSet/>
      <dgm:spPr/>
      <dgm:t>
        <a:bodyPr/>
        <a:lstStyle/>
        <a:p>
          <a:endParaRPr lang="en-US"/>
        </a:p>
      </dgm:t>
    </dgm:pt>
    <dgm:pt modelId="{378D4B6A-158F-45CA-8137-60F5518E3D77}" type="sibTrans" cxnId="{42041BAB-BB04-4CD5-9889-9AE09A5495BB}">
      <dgm:prSet/>
      <dgm:spPr/>
      <dgm:t>
        <a:bodyPr/>
        <a:lstStyle/>
        <a:p>
          <a:endParaRPr lang="en-US"/>
        </a:p>
      </dgm:t>
    </dgm:pt>
    <dgm:pt modelId="{D85CBC9E-E283-4FE2-8EB6-21878132B37B}">
      <dgm:prSet/>
      <dgm:spPr/>
      <dgm:t>
        <a:bodyPr/>
        <a:lstStyle/>
        <a:p>
          <a:pPr>
            <a:lnSpc>
              <a:spcPct val="100000"/>
            </a:lnSpc>
          </a:pPr>
          <a:r>
            <a:rPr lang="en-US"/>
            <a:t>Note: RADIAL – All loads after line of fault will be affected </a:t>
          </a:r>
        </a:p>
      </dgm:t>
    </dgm:pt>
    <dgm:pt modelId="{6B0CDFB2-6C55-4644-91BD-55A04878EBE5}" type="parTrans" cxnId="{7B529478-4084-4379-ADF9-2D32908CF3F4}">
      <dgm:prSet/>
      <dgm:spPr/>
      <dgm:t>
        <a:bodyPr/>
        <a:lstStyle/>
        <a:p>
          <a:endParaRPr lang="en-US"/>
        </a:p>
      </dgm:t>
    </dgm:pt>
    <dgm:pt modelId="{45CF55C3-0FD6-4FD6-BDA1-191AF6B0722D}" type="sibTrans" cxnId="{7B529478-4084-4379-ADF9-2D32908CF3F4}">
      <dgm:prSet/>
      <dgm:spPr/>
      <dgm:t>
        <a:bodyPr/>
        <a:lstStyle/>
        <a:p>
          <a:endParaRPr lang="en-US"/>
        </a:p>
      </dgm:t>
    </dgm:pt>
    <dgm:pt modelId="{44EC3BBE-9543-47D4-9C8B-E010BE9431D4}" type="pres">
      <dgm:prSet presAssocID="{7FB28853-79E2-4065-86FB-ED19193C7602}" presName="hierChild1" presStyleCnt="0">
        <dgm:presLayoutVars>
          <dgm:chPref val="1"/>
          <dgm:dir/>
          <dgm:animOne val="branch"/>
          <dgm:animLvl val="lvl"/>
          <dgm:resizeHandles/>
        </dgm:presLayoutVars>
      </dgm:prSet>
      <dgm:spPr/>
      <dgm:t>
        <a:bodyPr/>
        <a:lstStyle/>
        <a:p>
          <a:endParaRPr lang="en-GB"/>
        </a:p>
      </dgm:t>
    </dgm:pt>
    <dgm:pt modelId="{B8572431-346A-43A4-B17E-756E65033942}" type="pres">
      <dgm:prSet presAssocID="{D29E72A4-9835-41CF-82C5-1DB86CDA2A63}" presName="hierRoot1" presStyleCnt="0"/>
      <dgm:spPr/>
    </dgm:pt>
    <dgm:pt modelId="{67AD3688-3408-41B1-B612-459B55C345FC}" type="pres">
      <dgm:prSet presAssocID="{D29E72A4-9835-41CF-82C5-1DB86CDA2A63}" presName="composite" presStyleCnt="0"/>
      <dgm:spPr/>
    </dgm:pt>
    <dgm:pt modelId="{0058C54B-3D25-464D-81EB-0EEEDAEB19C7}" type="pres">
      <dgm:prSet presAssocID="{D29E72A4-9835-41CF-82C5-1DB86CDA2A63}" presName="background" presStyleLbl="node0" presStyleIdx="0" presStyleCnt="2"/>
      <dgm:spPr/>
    </dgm:pt>
    <dgm:pt modelId="{A043D00B-FB34-4A82-A4E2-D9081075E214}" type="pres">
      <dgm:prSet presAssocID="{D29E72A4-9835-41CF-82C5-1DB86CDA2A63}" presName="text" presStyleLbl="fgAcc0" presStyleIdx="0" presStyleCnt="2" custScaleX="123337" custScaleY="115472">
        <dgm:presLayoutVars>
          <dgm:chPref val="3"/>
        </dgm:presLayoutVars>
      </dgm:prSet>
      <dgm:spPr/>
      <dgm:t>
        <a:bodyPr/>
        <a:lstStyle/>
        <a:p>
          <a:endParaRPr lang="en-GB"/>
        </a:p>
      </dgm:t>
    </dgm:pt>
    <dgm:pt modelId="{203FAAFF-2781-4690-9D13-615D4FEE4DCB}" type="pres">
      <dgm:prSet presAssocID="{D29E72A4-9835-41CF-82C5-1DB86CDA2A63}" presName="hierChild2" presStyleCnt="0"/>
      <dgm:spPr/>
    </dgm:pt>
    <dgm:pt modelId="{B6F73B29-ABDE-42FB-88E8-7CC0144CC8DC}" type="pres">
      <dgm:prSet presAssocID="{D85CBC9E-E283-4FE2-8EB6-21878132B37B}" presName="hierRoot1" presStyleCnt="0"/>
      <dgm:spPr/>
    </dgm:pt>
    <dgm:pt modelId="{99EBC2BC-7CB4-48AF-8CE4-278177B1432B}" type="pres">
      <dgm:prSet presAssocID="{D85CBC9E-E283-4FE2-8EB6-21878132B37B}" presName="composite" presStyleCnt="0"/>
      <dgm:spPr/>
    </dgm:pt>
    <dgm:pt modelId="{49035FD6-24EB-462A-8D97-06A77FA259FB}" type="pres">
      <dgm:prSet presAssocID="{D85CBC9E-E283-4FE2-8EB6-21878132B37B}" presName="background" presStyleLbl="node0" presStyleIdx="1" presStyleCnt="2"/>
      <dgm:spPr/>
    </dgm:pt>
    <dgm:pt modelId="{D98D66CF-5870-453C-9D5C-29038A404533}" type="pres">
      <dgm:prSet presAssocID="{D85CBC9E-E283-4FE2-8EB6-21878132B37B}" presName="text" presStyleLbl="fgAcc0" presStyleIdx="1" presStyleCnt="2" custScaleX="58955" custScaleY="34604" custLinFactNeighborX="1357" custLinFactNeighborY="43429">
        <dgm:presLayoutVars>
          <dgm:chPref val="3"/>
        </dgm:presLayoutVars>
      </dgm:prSet>
      <dgm:spPr/>
      <dgm:t>
        <a:bodyPr/>
        <a:lstStyle/>
        <a:p>
          <a:endParaRPr lang="en-GB"/>
        </a:p>
      </dgm:t>
    </dgm:pt>
    <dgm:pt modelId="{18E7A9FA-088F-49D9-A624-AFC8E1D2BC98}" type="pres">
      <dgm:prSet presAssocID="{D85CBC9E-E283-4FE2-8EB6-21878132B37B}" presName="hierChild2" presStyleCnt="0"/>
      <dgm:spPr/>
    </dgm:pt>
  </dgm:ptLst>
  <dgm:cxnLst>
    <dgm:cxn modelId="{7B529478-4084-4379-ADF9-2D32908CF3F4}" srcId="{7FB28853-79E2-4065-86FB-ED19193C7602}" destId="{D85CBC9E-E283-4FE2-8EB6-21878132B37B}" srcOrd="1" destOrd="0" parTransId="{6B0CDFB2-6C55-4644-91BD-55A04878EBE5}" sibTransId="{45CF55C3-0FD6-4FD6-BDA1-191AF6B0722D}"/>
    <dgm:cxn modelId="{42041BAB-BB04-4CD5-9889-9AE09A5495BB}" srcId="{7FB28853-79E2-4065-86FB-ED19193C7602}" destId="{D29E72A4-9835-41CF-82C5-1DB86CDA2A63}" srcOrd="0" destOrd="0" parTransId="{D0F956AC-2B20-4C73-87B8-4897A128880A}" sibTransId="{378D4B6A-158F-45CA-8137-60F5518E3D77}"/>
    <dgm:cxn modelId="{2177A6FA-6963-4523-8431-7C9F6347BCDC}" type="presOf" srcId="{7FB28853-79E2-4065-86FB-ED19193C7602}" destId="{44EC3BBE-9543-47D4-9C8B-E010BE9431D4}" srcOrd="0" destOrd="0" presId="urn:microsoft.com/office/officeart/2005/8/layout/hierarchy1"/>
    <dgm:cxn modelId="{817A078A-9655-4E93-8389-DC8CC4CB5CA5}" type="presOf" srcId="{D85CBC9E-E283-4FE2-8EB6-21878132B37B}" destId="{D98D66CF-5870-453C-9D5C-29038A404533}" srcOrd="0" destOrd="0" presId="urn:microsoft.com/office/officeart/2005/8/layout/hierarchy1"/>
    <dgm:cxn modelId="{70C4B075-C9F2-4CF8-9DC9-BCCB0B85C844}" type="presOf" srcId="{D29E72A4-9835-41CF-82C5-1DB86CDA2A63}" destId="{A043D00B-FB34-4A82-A4E2-D9081075E214}" srcOrd="0" destOrd="0" presId="urn:microsoft.com/office/officeart/2005/8/layout/hierarchy1"/>
    <dgm:cxn modelId="{32514CC9-77AE-4796-9BCE-2A90B2408ECA}" type="presParOf" srcId="{44EC3BBE-9543-47D4-9C8B-E010BE9431D4}" destId="{B8572431-346A-43A4-B17E-756E65033942}" srcOrd="0" destOrd="0" presId="urn:microsoft.com/office/officeart/2005/8/layout/hierarchy1"/>
    <dgm:cxn modelId="{030BFB86-7C02-40E0-A46A-D8B2DD090A37}" type="presParOf" srcId="{B8572431-346A-43A4-B17E-756E65033942}" destId="{67AD3688-3408-41B1-B612-459B55C345FC}" srcOrd="0" destOrd="0" presId="urn:microsoft.com/office/officeart/2005/8/layout/hierarchy1"/>
    <dgm:cxn modelId="{5E37926F-94C9-4518-873E-13B839CB86C8}" type="presParOf" srcId="{67AD3688-3408-41B1-B612-459B55C345FC}" destId="{0058C54B-3D25-464D-81EB-0EEEDAEB19C7}" srcOrd="0" destOrd="0" presId="urn:microsoft.com/office/officeart/2005/8/layout/hierarchy1"/>
    <dgm:cxn modelId="{A3A62D88-A729-4F81-A838-C484A6A51A22}" type="presParOf" srcId="{67AD3688-3408-41B1-B612-459B55C345FC}" destId="{A043D00B-FB34-4A82-A4E2-D9081075E214}" srcOrd="1" destOrd="0" presId="urn:microsoft.com/office/officeart/2005/8/layout/hierarchy1"/>
    <dgm:cxn modelId="{83011556-FF05-4B83-9784-E0C7C86D21E0}" type="presParOf" srcId="{B8572431-346A-43A4-B17E-756E65033942}" destId="{203FAAFF-2781-4690-9D13-615D4FEE4DCB}" srcOrd="1" destOrd="0" presId="urn:microsoft.com/office/officeart/2005/8/layout/hierarchy1"/>
    <dgm:cxn modelId="{A104A300-1754-447A-AB72-942160B1864A}" type="presParOf" srcId="{44EC3BBE-9543-47D4-9C8B-E010BE9431D4}" destId="{B6F73B29-ABDE-42FB-88E8-7CC0144CC8DC}" srcOrd="1" destOrd="0" presId="urn:microsoft.com/office/officeart/2005/8/layout/hierarchy1"/>
    <dgm:cxn modelId="{A2C2D474-2CC9-4173-A786-1F18201C2895}" type="presParOf" srcId="{B6F73B29-ABDE-42FB-88E8-7CC0144CC8DC}" destId="{99EBC2BC-7CB4-48AF-8CE4-278177B1432B}" srcOrd="0" destOrd="0" presId="urn:microsoft.com/office/officeart/2005/8/layout/hierarchy1"/>
    <dgm:cxn modelId="{B3E90CF2-7D0A-474C-98B7-BE5046687632}" type="presParOf" srcId="{99EBC2BC-7CB4-48AF-8CE4-278177B1432B}" destId="{49035FD6-24EB-462A-8D97-06A77FA259FB}" srcOrd="0" destOrd="0" presId="urn:microsoft.com/office/officeart/2005/8/layout/hierarchy1"/>
    <dgm:cxn modelId="{550EFB91-8ADE-4618-8437-64C21E5530DD}" type="presParOf" srcId="{99EBC2BC-7CB4-48AF-8CE4-278177B1432B}" destId="{D98D66CF-5870-453C-9D5C-29038A404533}" srcOrd="1" destOrd="0" presId="urn:microsoft.com/office/officeart/2005/8/layout/hierarchy1"/>
    <dgm:cxn modelId="{257C644B-0161-4FB7-A251-7B4546DF3F31}" type="presParOf" srcId="{B6F73B29-ABDE-42FB-88E8-7CC0144CC8DC}" destId="{18E7A9FA-088F-49D9-A624-AFC8E1D2BC9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538B51-A831-4D1D-BB2F-25D93EB1BD5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B9C6204-0C64-4693-8505-772E50207D61}">
      <dgm:prSet/>
      <dgm:spPr/>
      <dgm:t>
        <a:bodyPr/>
        <a:lstStyle/>
        <a:p>
          <a:pPr>
            <a:lnSpc>
              <a:spcPct val="100000"/>
            </a:lnSpc>
          </a:pPr>
          <a:r>
            <a:rPr lang="en-GB"/>
            <a:t>A ring system has more than one simultaneous path to power flow to the load. A ring network is fed by more than one feeder as compared to radial fed from one feeder. </a:t>
          </a:r>
          <a:endParaRPr lang="en-US"/>
        </a:p>
      </dgm:t>
    </dgm:pt>
    <dgm:pt modelId="{2E8359AB-D0AC-40A0-A4C6-ADA4CBADFAC9}" type="parTrans" cxnId="{51AEA4F9-4B66-41F8-A2E0-5B3550644F47}">
      <dgm:prSet/>
      <dgm:spPr/>
      <dgm:t>
        <a:bodyPr/>
        <a:lstStyle/>
        <a:p>
          <a:endParaRPr lang="en-US"/>
        </a:p>
      </dgm:t>
    </dgm:pt>
    <dgm:pt modelId="{6590113C-AFEF-4DDC-A880-7028E737F1F3}" type="sibTrans" cxnId="{51AEA4F9-4B66-41F8-A2E0-5B3550644F47}">
      <dgm:prSet phldrT="01" phldr="0"/>
      <dgm:spPr/>
      <dgm:t>
        <a:bodyPr/>
        <a:lstStyle/>
        <a:p>
          <a:endParaRPr lang="en-US" dirty="0"/>
        </a:p>
      </dgm:t>
    </dgm:pt>
    <dgm:pt modelId="{D2A0F53F-C12C-4609-A022-50BECCBC44A1}">
      <dgm:prSet/>
      <dgm:spPr/>
      <dgm:t>
        <a:bodyPr/>
        <a:lstStyle/>
        <a:p>
          <a:pPr>
            <a:lnSpc>
              <a:spcPct val="100000"/>
            </a:lnSpc>
          </a:pPr>
          <a:r>
            <a:rPr lang="en-GB"/>
            <a:t>Ring system offers the highest degree of reliability and service continuity. </a:t>
          </a:r>
          <a:endParaRPr lang="en-US"/>
        </a:p>
      </dgm:t>
    </dgm:pt>
    <dgm:pt modelId="{4522DC1A-3D72-4C24-B1AF-89E834EED168}" type="parTrans" cxnId="{A11F5B36-F880-4EA8-9255-AEF06DEEDBEF}">
      <dgm:prSet/>
      <dgm:spPr/>
      <dgm:t>
        <a:bodyPr/>
        <a:lstStyle/>
        <a:p>
          <a:endParaRPr lang="en-US"/>
        </a:p>
      </dgm:t>
    </dgm:pt>
    <dgm:pt modelId="{6348E72F-9FAB-4297-882E-4967334E6BDA}" type="sibTrans" cxnId="{A11F5B36-F880-4EA8-9255-AEF06DEEDBEF}">
      <dgm:prSet phldrT="02" phldr="0"/>
      <dgm:spPr/>
      <dgm:t>
        <a:bodyPr/>
        <a:lstStyle/>
        <a:p>
          <a:endParaRPr lang="en-US"/>
        </a:p>
      </dgm:t>
    </dgm:pt>
    <dgm:pt modelId="{5F63FC48-37D8-49DA-8204-4C6C268C9567}">
      <dgm:prSet/>
      <dgm:spPr/>
      <dgm:t>
        <a:bodyPr/>
        <a:lstStyle/>
        <a:p>
          <a:pPr>
            <a:lnSpc>
              <a:spcPct val="100000"/>
            </a:lnSpc>
          </a:pPr>
          <a:r>
            <a:rPr lang="en-GB" b="1"/>
            <a:t>Note: </a:t>
          </a:r>
          <a:r>
            <a:rPr lang="en-GB"/>
            <a:t>Line fault at one point does not affect other loads.</a:t>
          </a:r>
          <a:endParaRPr lang="en-US"/>
        </a:p>
      </dgm:t>
    </dgm:pt>
    <dgm:pt modelId="{E61521CC-E90C-44C2-8EC1-6240305D7859}" type="parTrans" cxnId="{4E89B881-635F-4A37-B56C-98A3C7CA9719}">
      <dgm:prSet/>
      <dgm:spPr/>
      <dgm:t>
        <a:bodyPr/>
        <a:lstStyle/>
        <a:p>
          <a:endParaRPr lang="en-US"/>
        </a:p>
      </dgm:t>
    </dgm:pt>
    <dgm:pt modelId="{6F168935-BDF0-43D2-AF32-881521BC8ED5}" type="sibTrans" cxnId="{4E89B881-635F-4A37-B56C-98A3C7CA9719}">
      <dgm:prSet phldrT="03" phldr="0"/>
      <dgm:spPr/>
      <dgm:t>
        <a:bodyPr/>
        <a:lstStyle/>
        <a:p>
          <a:endParaRPr lang="en-US"/>
        </a:p>
      </dgm:t>
    </dgm:pt>
    <dgm:pt modelId="{C43638F7-83A0-4C65-B1CF-54A7FF84CBDD}" type="pres">
      <dgm:prSet presAssocID="{92538B51-A831-4D1D-BB2F-25D93EB1BD53}" presName="root" presStyleCnt="0">
        <dgm:presLayoutVars>
          <dgm:dir/>
          <dgm:resizeHandles val="exact"/>
        </dgm:presLayoutVars>
      </dgm:prSet>
      <dgm:spPr/>
      <dgm:t>
        <a:bodyPr/>
        <a:lstStyle/>
        <a:p>
          <a:endParaRPr lang="en-GB"/>
        </a:p>
      </dgm:t>
    </dgm:pt>
    <dgm:pt modelId="{6BFAB397-71D6-4AEB-BA24-4066BD2F1E45}" type="pres">
      <dgm:prSet presAssocID="{AB9C6204-0C64-4693-8505-772E50207D61}" presName="compNode" presStyleCnt="0"/>
      <dgm:spPr/>
    </dgm:pt>
    <dgm:pt modelId="{2B8696F3-9A69-4411-B4CB-95CBB5809C79}" type="pres">
      <dgm:prSet presAssocID="{AB9C6204-0C64-4693-8505-772E50207D61}" presName="bgRect" presStyleLbl="bgShp" presStyleIdx="0" presStyleCnt="3"/>
      <dgm:spPr/>
    </dgm:pt>
    <dgm:pt modelId="{E3C3AED0-3211-4548-BDBE-12ED8443259B}" type="pres">
      <dgm:prSet presAssocID="{AB9C6204-0C64-4693-8505-772E50207D6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Disconnected"/>
        </a:ext>
      </dgm:extLst>
    </dgm:pt>
    <dgm:pt modelId="{25E6D9AD-B9DD-4182-A268-4411C7964122}" type="pres">
      <dgm:prSet presAssocID="{AB9C6204-0C64-4693-8505-772E50207D61}" presName="spaceRect" presStyleCnt="0"/>
      <dgm:spPr/>
    </dgm:pt>
    <dgm:pt modelId="{5A166AF2-1A8B-4F65-A72B-69FC2AA5C411}" type="pres">
      <dgm:prSet presAssocID="{AB9C6204-0C64-4693-8505-772E50207D61}" presName="parTx" presStyleLbl="revTx" presStyleIdx="0" presStyleCnt="3">
        <dgm:presLayoutVars>
          <dgm:chMax val="0"/>
          <dgm:chPref val="0"/>
        </dgm:presLayoutVars>
      </dgm:prSet>
      <dgm:spPr/>
      <dgm:t>
        <a:bodyPr/>
        <a:lstStyle/>
        <a:p>
          <a:endParaRPr lang="en-GB"/>
        </a:p>
      </dgm:t>
    </dgm:pt>
    <dgm:pt modelId="{A7DE14B7-DA50-4A5A-AD9D-E595E31363CC}" type="pres">
      <dgm:prSet presAssocID="{6590113C-AFEF-4DDC-A880-7028E737F1F3}" presName="sibTrans" presStyleCnt="0"/>
      <dgm:spPr/>
    </dgm:pt>
    <dgm:pt modelId="{15886DE1-8554-4DFB-AC50-6D5E165B6572}" type="pres">
      <dgm:prSet presAssocID="{D2A0F53F-C12C-4609-A022-50BECCBC44A1}" presName="compNode" presStyleCnt="0"/>
      <dgm:spPr/>
    </dgm:pt>
    <dgm:pt modelId="{AC2873E8-786D-433C-AB17-DD29F3E921D8}" type="pres">
      <dgm:prSet presAssocID="{D2A0F53F-C12C-4609-A022-50BECCBC44A1}" presName="bgRect" presStyleLbl="bgShp" presStyleIdx="1" presStyleCnt="3"/>
      <dgm:spPr/>
    </dgm:pt>
    <dgm:pt modelId="{0B11D74F-7A07-43E8-9A13-C4B5FAD87FD8}" type="pres">
      <dgm:prSet presAssocID="{D2A0F53F-C12C-4609-A022-50BECCBC44A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erver"/>
        </a:ext>
      </dgm:extLst>
    </dgm:pt>
    <dgm:pt modelId="{FD976B7C-F168-4A09-87B7-7F60646949F1}" type="pres">
      <dgm:prSet presAssocID="{D2A0F53F-C12C-4609-A022-50BECCBC44A1}" presName="spaceRect" presStyleCnt="0"/>
      <dgm:spPr/>
    </dgm:pt>
    <dgm:pt modelId="{E6130D56-3F0C-4BEA-B066-792C3A34D6A7}" type="pres">
      <dgm:prSet presAssocID="{D2A0F53F-C12C-4609-A022-50BECCBC44A1}" presName="parTx" presStyleLbl="revTx" presStyleIdx="1" presStyleCnt="3">
        <dgm:presLayoutVars>
          <dgm:chMax val="0"/>
          <dgm:chPref val="0"/>
        </dgm:presLayoutVars>
      </dgm:prSet>
      <dgm:spPr/>
      <dgm:t>
        <a:bodyPr/>
        <a:lstStyle/>
        <a:p>
          <a:endParaRPr lang="en-GB"/>
        </a:p>
      </dgm:t>
    </dgm:pt>
    <dgm:pt modelId="{52B9399B-1077-4B71-B00F-D513E5AD945C}" type="pres">
      <dgm:prSet presAssocID="{6348E72F-9FAB-4297-882E-4967334E6BDA}" presName="sibTrans" presStyleCnt="0"/>
      <dgm:spPr/>
    </dgm:pt>
    <dgm:pt modelId="{915BE361-E881-466E-9828-6BC71D98B622}" type="pres">
      <dgm:prSet presAssocID="{5F63FC48-37D8-49DA-8204-4C6C268C9567}" presName="compNode" presStyleCnt="0"/>
      <dgm:spPr/>
    </dgm:pt>
    <dgm:pt modelId="{4A15D707-A2CC-4C56-B7B3-B28DF819A93A}" type="pres">
      <dgm:prSet presAssocID="{5F63FC48-37D8-49DA-8204-4C6C268C9567}" presName="bgRect" presStyleLbl="bgShp" presStyleIdx="2" presStyleCnt="3"/>
      <dgm:spPr/>
    </dgm:pt>
    <dgm:pt modelId="{00891612-6C44-4BBB-AA1E-EA30472616E5}" type="pres">
      <dgm:prSet presAssocID="{5F63FC48-37D8-49DA-8204-4C6C268C956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Dump truck"/>
        </a:ext>
      </dgm:extLst>
    </dgm:pt>
    <dgm:pt modelId="{758D6E6D-487E-48C4-9A30-FA870836291C}" type="pres">
      <dgm:prSet presAssocID="{5F63FC48-37D8-49DA-8204-4C6C268C9567}" presName="spaceRect" presStyleCnt="0"/>
      <dgm:spPr/>
    </dgm:pt>
    <dgm:pt modelId="{BB3680BF-CA11-4C55-BFA0-9C019A65353F}" type="pres">
      <dgm:prSet presAssocID="{5F63FC48-37D8-49DA-8204-4C6C268C9567}" presName="parTx" presStyleLbl="revTx" presStyleIdx="2" presStyleCnt="3">
        <dgm:presLayoutVars>
          <dgm:chMax val="0"/>
          <dgm:chPref val="0"/>
        </dgm:presLayoutVars>
      </dgm:prSet>
      <dgm:spPr/>
      <dgm:t>
        <a:bodyPr/>
        <a:lstStyle/>
        <a:p>
          <a:endParaRPr lang="en-GB"/>
        </a:p>
      </dgm:t>
    </dgm:pt>
  </dgm:ptLst>
  <dgm:cxnLst>
    <dgm:cxn modelId="{38BD8D13-8BF4-4262-8657-7114A2DC1648}" type="presOf" srcId="{D2A0F53F-C12C-4609-A022-50BECCBC44A1}" destId="{E6130D56-3F0C-4BEA-B066-792C3A34D6A7}" srcOrd="0" destOrd="0" presId="urn:microsoft.com/office/officeart/2018/2/layout/IconVerticalSolidList"/>
    <dgm:cxn modelId="{2FDB6E1F-5C23-4D11-8E8A-024D529CC243}" type="presOf" srcId="{92538B51-A831-4D1D-BB2F-25D93EB1BD53}" destId="{C43638F7-83A0-4C65-B1CF-54A7FF84CBDD}" srcOrd="0" destOrd="0" presId="urn:microsoft.com/office/officeart/2018/2/layout/IconVerticalSolidList"/>
    <dgm:cxn modelId="{51AEA4F9-4B66-41F8-A2E0-5B3550644F47}" srcId="{92538B51-A831-4D1D-BB2F-25D93EB1BD53}" destId="{AB9C6204-0C64-4693-8505-772E50207D61}" srcOrd="0" destOrd="0" parTransId="{2E8359AB-D0AC-40A0-A4C6-ADA4CBADFAC9}" sibTransId="{6590113C-AFEF-4DDC-A880-7028E737F1F3}"/>
    <dgm:cxn modelId="{BA498DA4-197E-4DC2-935E-50D913CAB472}" type="presOf" srcId="{5F63FC48-37D8-49DA-8204-4C6C268C9567}" destId="{BB3680BF-CA11-4C55-BFA0-9C019A65353F}" srcOrd="0" destOrd="0" presId="urn:microsoft.com/office/officeart/2018/2/layout/IconVerticalSolidList"/>
    <dgm:cxn modelId="{4E89B881-635F-4A37-B56C-98A3C7CA9719}" srcId="{92538B51-A831-4D1D-BB2F-25D93EB1BD53}" destId="{5F63FC48-37D8-49DA-8204-4C6C268C9567}" srcOrd="2" destOrd="0" parTransId="{E61521CC-E90C-44C2-8EC1-6240305D7859}" sibTransId="{6F168935-BDF0-43D2-AF32-881521BC8ED5}"/>
    <dgm:cxn modelId="{9C296A01-003B-4CCE-BED4-9A8D1933E179}" type="presOf" srcId="{AB9C6204-0C64-4693-8505-772E50207D61}" destId="{5A166AF2-1A8B-4F65-A72B-69FC2AA5C411}" srcOrd="0" destOrd="0" presId="urn:microsoft.com/office/officeart/2018/2/layout/IconVerticalSolidList"/>
    <dgm:cxn modelId="{A11F5B36-F880-4EA8-9255-AEF06DEEDBEF}" srcId="{92538B51-A831-4D1D-BB2F-25D93EB1BD53}" destId="{D2A0F53F-C12C-4609-A022-50BECCBC44A1}" srcOrd="1" destOrd="0" parTransId="{4522DC1A-3D72-4C24-B1AF-89E834EED168}" sibTransId="{6348E72F-9FAB-4297-882E-4967334E6BDA}"/>
    <dgm:cxn modelId="{B520E267-DA1E-4017-A40F-560121F5F3B1}" type="presParOf" srcId="{C43638F7-83A0-4C65-B1CF-54A7FF84CBDD}" destId="{6BFAB397-71D6-4AEB-BA24-4066BD2F1E45}" srcOrd="0" destOrd="0" presId="urn:microsoft.com/office/officeart/2018/2/layout/IconVerticalSolidList"/>
    <dgm:cxn modelId="{9C10BF17-9EB5-4D6C-A8E0-047597F3A839}" type="presParOf" srcId="{6BFAB397-71D6-4AEB-BA24-4066BD2F1E45}" destId="{2B8696F3-9A69-4411-B4CB-95CBB5809C79}" srcOrd="0" destOrd="0" presId="urn:microsoft.com/office/officeart/2018/2/layout/IconVerticalSolidList"/>
    <dgm:cxn modelId="{7EC58A1D-C7A0-4B03-A7F6-95C0F4FEB8BE}" type="presParOf" srcId="{6BFAB397-71D6-4AEB-BA24-4066BD2F1E45}" destId="{E3C3AED0-3211-4548-BDBE-12ED8443259B}" srcOrd="1" destOrd="0" presId="urn:microsoft.com/office/officeart/2018/2/layout/IconVerticalSolidList"/>
    <dgm:cxn modelId="{322E71D8-A7F5-4307-A55D-23489F9E495B}" type="presParOf" srcId="{6BFAB397-71D6-4AEB-BA24-4066BD2F1E45}" destId="{25E6D9AD-B9DD-4182-A268-4411C7964122}" srcOrd="2" destOrd="0" presId="urn:microsoft.com/office/officeart/2018/2/layout/IconVerticalSolidList"/>
    <dgm:cxn modelId="{6C60E64D-6F89-4553-958D-2334B0C7AE2B}" type="presParOf" srcId="{6BFAB397-71D6-4AEB-BA24-4066BD2F1E45}" destId="{5A166AF2-1A8B-4F65-A72B-69FC2AA5C411}" srcOrd="3" destOrd="0" presId="urn:microsoft.com/office/officeart/2018/2/layout/IconVerticalSolidList"/>
    <dgm:cxn modelId="{64A02CC6-5EA3-498D-9ADA-19A0329792D1}" type="presParOf" srcId="{C43638F7-83A0-4C65-B1CF-54A7FF84CBDD}" destId="{A7DE14B7-DA50-4A5A-AD9D-E595E31363CC}" srcOrd="1" destOrd="0" presId="urn:microsoft.com/office/officeart/2018/2/layout/IconVerticalSolidList"/>
    <dgm:cxn modelId="{B0BA5C8A-FCA6-4B5B-86FD-58685BFBAAD7}" type="presParOf" srcId="{C43638F7-83A0-4C65-B1CF-54A7FF84CBDD}" destId="{15886DE1-8554-4DFB-AC50-6D5E165B6572}" srcOrd="2" destOrd="0" presId="urn:microsoft.com/office/officeart/2018/2/layout/IconVerticalSolidList"/>
    <dgm:cxn modelId="{EA863C90-74FB-407A-B80B-0DDA0C043186}" type="presParOf" srcId="{15886DE1-8554-4DFB-AC50-6D5E165B6572}" destId="{AC2873E8-786D-433C-AB17-DD29F3E921D8}" srcOrd="0" destOrd="0" presId="urn:microsoft.com/office/officeart/2018/2/layout/IconVerticalSolidList"/>
    <dgm:cxn modelId="{0102A449-4191-482F-9168-CDA0379E4E96}" type="presParOf" srcId="{15886DE1-8554-4DFB-AC50-6D5E165B6572}" destId="{0B11D74F-7A07-43E8-9A13-C4B5FAD87FD8}" srcOrd="1" destOrd="0" presId="urn:microsoft.com/office/officeart/2018/2/layout/IconVerticalSolidList"/>
    <dgm:cxn modelId="{6BF5906F-17CE-4D80-8DFA-9C122C0B2D8D}" type="presParOf" srcId="{15886DE1-8554-4DFB-AC50-6D5E165B6572}" destId="{FD976B7C-F168-4A09-87B7-7F60646949F1}" srcOrd="2" destOrd="0" presId="urn:microsoft.com/office/officeart/2018/2/layout/IconVerticalSolidList"/>
    <dgm:cxn modelId="{B832EB2B-1622-43EA-AC58-D77EFDE2FB6A}" type="presParOf" srcId="{15886DE1-8554-4DFB-AC50-6D5E165B6572}" destId="{E6130D56-3F0C-4BEA-B066-792C3A34D6A7}" srcOrd="3" destOrd="0" presId="urn:microsoft.com/office/officeart/2018/2/layout/IconVerticalSolidList"/>
    <dgm:cxn modelId="{0DC920C7-FD2E-4E6B-A27E-A2450D9B3E34}" type="presParOf" srcId="{C43638F7-83A0-4C65-B1CF-54A7FF84CBDD}" destId="{52B9399B-1077-4B71-B00F-D513E5AD945C}" srcOrd="3" destOrd="0" presId="urn:microsoft.com/office/officeart/2018/2/layout/IconVerticalSolidList"/>
    <dgm:cxn modelId="{A161CA6C-04AD-4BF2-B33A-37509BA1CE26}" type="presParOf" srcId="{C43638F7-83A0-4C65-B1CF-54A7FF84CBDD}" destId="{915BE361-E881-466E-9828-6BC71D98B622}" srcOrd="4" destOrd="0" presId="urn:microsoft.com/office/officeart/2018/2/layout/IconVerticalSolidList"/>
    <dgm:cxn modelId="{77F5ADCE-30E9-4BD0-92CB-955ADB57BEB7}" type="presParOf" srcId="{915BE361-E881-466E-9828-6BC71D98B622}" destId="{4A15D707-A2CC-4C56-B7B3-B28DF819A93A}" srcOrd="0" destOrd="0" presId="urn:microsoft.com/office/officeart/2018/2/layout/IconVerticalSolidList"/>
    <dgm:cxn modelId="{5250ACDF-1E71-440F-9110-003DD7288F0D}" type="presParOf" srcId="{915BE361-E881-466E-9828-6BC71D98B622}" destId="{00891612-6C44-4BBB-AA1E-EA30472616E5}" srcOrd="1" destOrd="0" presId="urn:microsoft.com/office/officeart/2018/2/layout/IconVerticalSolidList"/>
    <dgm:cxn modelId="{5631F037-8F27-4646-B24E-CB6E82B22011}" type="presParOf" srcId="{915BE361-E881-466E-9828-6BC71D98B622}" destId="{758D6E6D-487E-48C4-9A30-FA870836291C}" srcOrd="2" destOrd="0" presId="urn:microsoft.com/office/officeart/2018/2/layout/IconVerticalSolidList"/>
    <dgm:cxn modelId="{F99D2451-1066-4E20-99E2-1A4B1D7A802A}" type="presParOf" srcId="{915BE361-E881-466E-9828-6BC71D98B622}" destId="{BB3680BF-CA11-4C55-BFA0-9C019A65353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D16849-A3AB-4712-B746-2207AE88221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63578BE-D807-446A-AF2A-B9410A58A523}">
      <dgm:prSet/>
      <dgm:spPr/>
      <dgm:t>
        <a:bodyPr/>
        <a:lstStyle/>
        <a:p>
          <a:r>
            <a:rPr lang="en-US" b="1"/>
            <a:t>Overhead Distribution Network </a:t>
          </a:r>
          <a:endParaRPr lang="en-US"/>
        </a:p>
      </dgm:t>
    </dgm:pt>
    <dgm:pt modelId="{25E56EC7-867B-42E9-9321-4F3205575ECF}" type="parTrans" cxnId="{3DE74ABD-6B50-42CE-A40C-7D9A27D69F2C}">
      <dgm:prSet/>
      <dgm:spPr/>
      <dgm:t>
        <a:bodyPr/>
        <a:lstStyle/>
        <a:p>
          <a:endParaRPr lang="en-US"/>
        </a:p>
      </dgm:t>
    </dgm:pt>
    <dgm:pt modelId="{12D701AE-F5CA-4539-B701-4F4D8A5332A6}" type="sibTrans" cxnId="{3DE74ABD-6B50-42CE-A40C-7D9A27D69F2C}">
      <dgm:prSet/>
      <dgm:spPr/>
      <dgm:t>
        <a:bodyPr/>
        <a:lstStyle/>
        <a:p>
          <a:endParaRPr lang="en-US"/>
        </a:p>
      </dgm:t>
    </dgm:pt>
    <dgm:pt modelId="{0A8DE0B3-D713-4CDB-8313-B78089BECD1A}">
      <dgm:prSet/>
      <dgm:spPr/>
      <dgm:t>
        <a:bodyPr/>
        <a:lstStyle/>
        <a:p>
          <a:r>
            <a:rPr lang="en-US" b="1"/>
            <a:t>Underground Distribution Network </a:t>
          </a:r>
          <a:endParaRPr lang="en-US"/>
        </a:p>
      </dgm:t>
    </dgm:pt>
    <dgm:pt modelId="{F32C89FF-D148-4616-B50F-F371BA433DC8}" type="parTrans" cxnId="{C1397927-49AC-411A-B81B-C30974384A2A}">
      <dgm:prSet/>
      <dgm:spPr/>
      <dgm:t>
        <a:bodyPr/>
        <a:lstStyle/>
        <a:p>
          <a:endParaRPr lang="en-US"/>
        </a:p>
      </dgm:t>
    </dgm:pt>
    <dgm:pt modelId="{76402980-8011-40CE-9C73-4765366F35D3}" type="sibTrans" cxnId="{C1397927-49AC-411A-B81B-C30974384A2A}">
      <dgm:prSet/>
      <dgm:spPr/>
      <dgm:t>
        <a:bodyPr/>
        <a:lstStyle/>
        <a:p>
          <a:endParaRPr lang="en-US"/>
        </a:p>
      </dgm:t>
    </dgm:pt>
    <dgm:pt modelId="{74021744-0DE5-4FBF-AA40-1C071BBA0746}" type="pres">
      <dgm:prSet presAssocID="{6AD16849-A3AB-4712-B746-2207AE882210}" presName="linear" presStyleCnt="0">
        <dgm:presLayoutVars>
          <dgm:animLvl val="lvl"/>
          <dgm:resizeHandles val="exact"/>
        </dgm:presLayoutVars>
      </dgm:prSet>
      <dgm:spPr/>
      <dgm:t>
        <a:bodyPr/>
        <a:lstStyle/>
        <a:p>
          <a:endParaRPr lang="en-GB"/>
        </a:p>
      </dgm:t>
    </dgm:pt>
    <dgm:pt modelId="{39C6260A-F873-4113-A1EA-454EF1184A9D}" type="pres">
      <dgm:prSet presAssocID="{A63578BE-D807-446A-AF2A-B9410A58A523}" presName="parentText" presStyleLbl="node1" presStyleIdx="0" presStyleCnt="2">
        <dgm:presLayoutVars>
          <dgm:chMax val="0"/>
          <dgm:bulletEnabled val="1"/>
        </dgm:presLayoutVars>
      </dgm:prSet>
      <dgm:spPr/>
      <dgm:t>
        <a:bodyPr/>
        <a:lstStyle/>
        <a:p>
          <a:endParaRPr lang="en-GB"/>
        </a:p>
      </dgm:t>
    </dgm:pt>
    <dgm:pt modelId="{5C1C217F-A774-48DF-9BB2-D096639576B1}" type="pres">
      <dgm:prSet presAssocID="{12D701AE-F5CA-4539-B701-4F4D8A5332A6}" presName="spacer" presStyleCnt="0"/>
      <dgm:spPr/>
    </dgm:pt>
    <dgm:pt modelId="{6E074909-91E6-46B5-BE63-06F7901FDF8B}" type="pres">
      <dgm:prSet presAssocID="{0A8DE0B3-D713-4CDB-8313-B78089BECD1A}" presName="parentText" presStyleLbl="node1" presStyleIdx="1" presStyleCnt="2">
        <dgm:presLayoutVars>
          <dgm:chMax val="0"/>
          <dgm:bulletEnabled val="1"/>
        </dgm:presLayoutVars>
      </dgm:prSet>
      <dgm:spPr/>
      <dgm:t>
        <a:bodyPr/>
        <a:lstStyle/>
        <a:p>
          <a:endParaRPr lang="en-GB"/>
        </a:p>
      </dgm:t>
    </dgm:pt>
  </dgm:ptLst>
  <dgm:cxnLst>
    <dgm:cxn modelId="{C905D2B5-0389-42FA-B63C-6BFFAAB8C405}" type="presOf" srcId="{0A8DE0B3-D713-4CDB-8313-B78089BECD1A}" destId="{6E074909-91E6-46B5-BE63-06F7901FDF8B}" srcOrd="0" destOrd="0" presId="urn:microsoft.com/office/officeart/2005/8/layout/vList2"/>
    <dgm:cxn modelId="{DC8842D2-7FCE-4CF3-A74E-6605B69B2CAB}" type="presOf" srcId="{6AD16849-A3AB-4712-B746-2207AE882210}" destId="{74021744-0DE5-4FBF-AA40-1C071BBA0746}" srcOrd="0" destOrd="0" presId="urn:microsoft.com/office/officeart/2005/8/layout/vList2"/>
    <dgm:cxn modelId="{3DE74ABD-6B50-42CE-A40C-7D9A27D69F2C}" srcId="{6AD16849-A3AB-4712-B746-2207AE882210}" destId="{A63578BE-D807-446A-AF2A-B9410A58A523}" srcOrd="0" destOrd="0" parTransId="{25E56EC7-867B-42E9-9321-4F3205575ECF}" sibTransId="{12D701AE-F5CA-4539-B701-4F4D8A5332A6}"/>
    <dgm:cxn modelId="{C1397927-49AC-411A-B81B-C30974384A2A}" srcId="{6AD16849-A3AB-4712-B746-2207AE882210}" destId="{0A8DE0B3-D713-4CDB-8313-B78089BECD1A}" srcOrd="1" destOrd="0" parTransId="{F32C89FF-D148-4616-B50F-F371BA433DC8}" sibTransId="{76402980-8011-40CE-9C73-4765366F35D3}"/>
    <dgm:cxn modelId="{E64AC055-6BAB-4A9F-A4AE-BFD7A9ECEE81}" type="presOf" srcId="{A63578BE-D807-446A-AF2A-B9410A58A523}" destId="{39C6260A-F873-4113-A1EA-454EF1184A9D}" srcOrd="0" destOrd="0" presId="urn:microsoft.com/office/officeart/2005/8/layout/vList2"/>
    <dgm:cxn modelId="{680F03BA-E9D9-49E7-9E65-E2F94A6EC1A9}" type="presParOf" srcId="{74021744-0DE5-4FBF-AA40-1C071BBA0746}" destId="{39C6260A-F873-4113-A1EA-454EF1184A9D}" srcOrd="0" destOrd="0" presId="urn:microsoft.com/office/officeart/2005/8/layout/vList2"/>
    <dgm:cxn modelId="{D36A53B2-6272-4386-9580-EACC801CF841}" type="presParOf" srcId="{74021744-0DE5-4FBF-AA40-1C071BBA0746}" destId="{5C1C217F-A774-48DF-9BB2-D096639576B1}" srcOrd="1" destOrd="0" presId="urn:microsoft.com/office/officeart/2005/8/layout/vList2"/>
    <dgm:cxn modelId="{8FF58007-803B-49CB-B510-1B7D6BD348D7}" type="presParOf" srcId="{74021744-0DE5-4FBF-AA40-1C071BBA0746}" destId="{6E074909-91E6-46B5-BE63-06F7901FDF8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02FF06-A65D-462A-96FD-38DD0869322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FCB1119-8FC2-4FDD-ABED-C33C76AD48DC}">
      <dgm:prSet custT="1"/>
      <dgm:spPr/>
      <dgm:t>
        <a:bodyPr/>
        <a:lstStyle/>
        <a:p>
          <a:r>
            <a:rPr lang="en-US" sz="2800" b="1" dirty="0"/>
            <a:t>Materials</a:t>
          </a:r>
          <a:r>
            <a:rPr lang="en-US" sz="1900" b="1" dirty="0"/>
            <a:t> </a:t>
          </a:r>
          <a:endParaRPr lang="en-US" sz="1900" dirty="0"/>
        </a:p>
      </dgm:t>
    </dgm:pt>
    <dgm:pt modelId="{B52397A2-6D84-4EBD-980C-12B5B9183E73}" type="parTrans" cxnId="{2BC05247-130F-4C35-B16E-B8BE7DEB83C3}">
      <dgm:prSet/>
      <dgm:spPr/>
      <dgm:t>
        <a:bodyPr/>
        <a:lstStyle/>
        <a:p>
          <a:endParaRPr lang="en-US"/>
        </a:p>
      </dgm:t>
    </dgm:pt>
    <dgm:pt modelId="{9F321C76-F500-43F6-91C7-8461EE52FFA9}" type="sibTrans" cxnId="{2BC05247-130F-4C35-B16E-B8BE7DEB83C3}">
      <dgm:prSet/>
      <dgm:spPr/>
      <dgm:t>
        <a:bodyPr/>
        <a:lstStyle/>
        <a:p>
          <a:endParaRPr lang="en-US"/>
        </a:p>
      </dgm:t>
    </dgm:pt>
    <dgm:pt modelId="{279E2D53-E5D3-40E1-B2EC-B7A8863762BF}">
      <dgm:prSet custT="1"/>
      <dgm:spPr/>
      <dgm:t>
        <a:bodyPr/>
        <a:lstStyle/>
        <a:p>
          <a:r>
            <a:rPr lang="en-US" sz="2400" b="1" dirty="0"/>
            <a:t>Environmental issues</a:t>
          </a:r>
          <a:endParaRPr lang="en-US" sz="2400" dirty="0"/>
        </a:p>
      </dgm:t>
    </dgm:pt>
    <dgm:pt modelId="{9614401A-9FF8-4191-B850-C163E4BF070B}" type="parTrans" cxnId="{32BB9683-D3BA-4608-9543-16655C230273}">
      <dgm:prSet/>
      <dgm:spPr/>
      <dgm:t>
        <a:bodyPr/>
        <a:lstStyle/>
        <a:p>
          <a:endParaRPr lang="en-US"/>
        </a:p>
      </dgm:t>
    </dgm:pt>
    <dgm:pt modelId="{D48D4E57-7E61-482B-B2AE-7CEA49F9052F}" type="sibTrans" cxnId="{32BB9683-D3BA-4608-9543-16655C230273}">
      <dgm:prSet/>
      <dgm:spPr/>
      <dgm:t>
        <a:bodyPr/>
        <a:lstStyle/>
        <a:p>
          <a:endParaRPr lang="en-US"/>
        </a:p>
      </dgm:t>
    </dgm:pt>
    <dgm:pt modelId="{A7A8D542-4BA3-4963-9FB3-ED5A46BE3797}">
      <dgm:prSet custT="1"/>
      <dgm:spPr/>
      <dgm:t>
        <a:bodyPr/>
        <a:lstStyle/>
        <a:p>
          <a:r>
            <a:rPr lang="en-US" sz="2400" b="1" dirty="0"/>
            <a:t>Mechanical loading conditions</a:t>
          </a:r>
          <a:endParaRPr lang="en-US" sz="2400" dirty="0"/>
        </a:p>
      </dgm:t>
    </dgm:pt>
    <dgm:pt modelId="{5392733F-DE37-412A-982C-DEFB91EBF650}" type="parTrans" cxnId="{8EC70F07-FCE3-409A-BF97-426664A079A4}">
      <dgm:prSet/>
      <dgm:spPr/>
      <dgm:t>
        <a:bodyPr/>
        <a:lstStyle/>
        <a:p>
          <a:endParaRPr lang="en-US"/>
        </a:p>
      </dgm:t>
    </dgm:pt>
    <dgm:pt modelId="{62F2AA81-3C74-4648-8A21-1E7C03E25336}" type="sibTrans" cxnId="{8EC70F07-FCE3-409A-BF97-426664A079A4}">
      <dgm:prSet/>
      <dgm:spPr/>
      <dgm:t>
        <a:bodyPr/>
        <a:lstStyle/>
        <a:p>
          <a:endParaRPr lang="en-US"/>
        </a:p>
      </dgm:t>
    </dgm:pt>
    <dgm:pt modelId="{1926066D-D43E-44A0-9E37-5D6C61E25715}">
      <dgm:prSet custT="1"/>
      <dgm:spPr/>
      <dgm:t>
        <a:bodyPr/>
        <a:lstStyle/>
        <a:p>
          <a:r>
            <a:rPr lang="en-US" sz="2400" b="1" dirty="0"/>
            <a:t>Electrical service conditions and physical environment </a:t>
          </a:r>
          <a:endParaRPr lang="en-US" sz="2400" dirty="0"/>
        </a:p>
      </dgm:t>
    </dgm:pt>
    <dgm:pt modelId="{ADAFAF8F-DBDA-42E8-9863-3C885A2D0B00}" type="parTrans" cxnId="{ED982DC2-B369-4D45-8BF5-1F099FA887CD}">
      <dgm:prSet/>
      <dgm:spPr/>
      <dgm:t>
        <a:bodyPr/>
        <a:lstStyle/>
        <a:p>
          <a:endParaRPr lang="en-US"/>
        </a:p>
      </dgm:t>
    </dgm:pt>
    <dgm:pt modelId="{C850CF38-BF1A-4BC1-87E4-FFA3813EC1AE}" type="sibTrans" cxnId="{ED982DC2-B369-4D45-8BF5-1F099FA887CD}">
      <dgm:prSet/>
      <dgm:spPr/>
      <dgm:t>
        <a:bodyPr/>
        <a:lstStyle/>
        <a:p>
          <a:endParaRPr lang="en-US"/>
        </a:p>
      </dgm:t>
    </dgm:pt>
    <dgm:pt modelId="{D8DAC36F-B6F7-4EFF-9CF3-FF3F7996B8E9}">
      <dgm:prSet custT="1"/>
      <dgm:spPr/>
      <dgm:t>
        <a:bodyPr/>
        <a:lstStyle/>
        <a:p>
          <a:r>
            <a:rPr lang="en-US" sz="2400" b="1" dirty="0"/>
            <a:t>Prevention of unauthorized access. </a:t>
          </a:r>
          <a:endParaRPr lang="en-US" sz="2400" dirty="0"/>
        </a:p>
      </dgm:t>
    </dgm:pt>
    <dgm:pt modelId="{97507C0C-1A08-408C-B6FE-4942224A2BE7}" type="parTrans" cxnId="{7B1E7D73-A2BD-4BA2-AF0F-7BF4AB3CE7F6}">
      <dgm:prSet/>
      <dgm:spPr/>
      <dgm:t>
        <a:bodyPr/>
        <a:lstStyle/>
        <a:p>
          <a:endParaRPr lang="en-US"/>
        </a:p>
      </dgm:t>
    </dgm:pt>
    <dgm:pt modelId="{18562427-B2A0-4904-94D9-2846AAA082ED}" type="sibTrans" cxnId="{7B1E7D73-A2BD-4BA2-AF0F-7BF4AB3CE7F6}">
      <dgm:prSet/>
      <dgm:spPr/>
      <dgm:t>
        <a:bodyPr/>
        <a:lstStyle/>
        <a:p>
          <a:endParaRPr lang="en-US"/>
        </a:p>
      </dgm:t>
    </dgm:pt>
    <dgm:pt modelId="{F4682FAE-9573-4E2F-8AF5-EE1E583BBA71}" type="pres">
      <dgm:prSet presAssocID="{F702FF06-A65D-462A-96FD-38DD0869322D}" presName="root" presStyleCnt="0">
        <dgm:presLayoutVars>
          <dgm:dir/>
          <dgm:resizeHandles val="exact"/>
        </dgm:presLayoutVars>
      </dgm:prSet>
      <dgm:spPr/>
      <dgm:t>
        <a:bodyPr/>
        <a:lstStyle/>
        <a:p>
          <a:endParaRPr lang="en-GB"/>
        </a:p>
      </dgm:t>
    </dgm:pt>
    <dgm:pt modelId="{82FC976E-DFF0-4DB6-B682-DBBBCC2FA190}" type="pres">
      <dgm:prSet presAssocID="{1FCB1119-8FC2-4FDD-ABED-C33C76AD48DC}" presName="compNode" presStyleCnt="0"/>
      <dgm:spPr/>
    </dgm:pt>
    <dgm:pt modelId="{8DC6D89E-2BB1-4AF0-BCDC-8CC4B213A4F8}" type="pres">
      <dgm:prSet presAssocID="{1FCB1119-8FC2-4FDD-ABED-C33C76AD48DC}" presName="bgRect" presStyleLbl="bgShp" presStyleIdx="0" presStyleCnt="5"/>
      <dgm:spPr/>
    </dgm:pt>
    <dgm:pt modelId="{BAD7BB49-F92F-48BB-8E5A-1121A6C595E5}" type="pres">
      <dgm:prSet presAssocID="{1FCB1119-8FC2-4FDD-ABED-C33C76AD48D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RawMaterials"/>
        </a:ext>
      </dgm:extLst>
    </dgm:pt>
    <dgm:pt modelId="{9B7A370F-7BBB-4777-A32E-CC15CC76B582}" type="pres">
      <dgm:prSet presAssocID="{1FCB1119-8FC2-4FDD-ABED-C33C76AD48DC}" presName="spaceRect" presStyleCnt="0"/>
      <dgm:spPr/>
    </dgm:pt>
    <dgm:pt modelId="{760653B7-B28B-4E52-B550-C789D97F6D26}" type="pres">
      <dgm:prSet presAssocID="{1FCB1119-8FC2-4FDD-ABED-C33C76AD48DC}" presName="parTx" presStyleLbl="revTx" presStyleIdx="0" presStyleCnt="5">
        <dgm:presLayoutVars>
          <dgm:chMax val="0"/>
          <dgm:chPref val="0"/>
        </dgm:presLayoutVars>
      </dgm:prSet>
      <dgm:spPr/>
      <dgm:t>
        <a:bodyPr/>
        <a:lstStyle/>
        <a:p>
          <a:endParaRPr lang="en-GB"/>
        </a:p>
      </dgm:t>
    </dgm:pt>
    <dgm:pt modelId="{568F1DA4-C23F-4BF5-841A-0122C573FF14}" type="pres">
      <dgm:prSet presAssocID="{9F321C76-F500-43F6-91C7-8461EE52FFA9}" presName="sibTrans" presStyleCnt="0"/>
      <dgm:spPr/>
    </dgm:pt>
    <dgm:pt modelId="{9A415B2E-4BB5-4C84-9AAA-5E9ADE984AF1}" type="pres">
      <dgm:prSet presAssocID="{279E2D53-E5D3-40E1-B2EC-B7A8863762BF}" presName="compNode" presStyleCnt="0"/>
      <dgm:spPr/>
    </dgm:pt>
    <dgm:pt modelId="{19A1FDAB-0332-42A8-9DA0-EEE03206619E}" type="pres">
      <dgm:prSet presAssocID="{279E2D53-E5D3-40E1-B2EC-B7A8863762BF}" presName="bgRect" presStyleLbl="bgShp" presStyleIdx="1" presStyleCnt="5"/>
      <dgm:spPr/>
    </dgm:pt>
    <dgm:pt modelId="{B8A8FA4A-ECBE-4900-A919-2B4424A9550F}" type="pres">
      <dgm:prSet presAssocID="{279E2D53-E5D3-40E1-B2EC-B7A8863762B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eciduous tree"/>
        </a:ext>
      </dgm:extLst>
    </dgm:pt>
    <dgm:pt modelId="{8253F679-A0F2-4601-9884-67D6207596D0}" type="pres">
      <dgm:prSet presAssocID="{279E2D53-E5D3-40E1-B2EC-B7A8863762BF}" presName="spaceRect" presStyleCnt="0"/>
      <dgm:spPr/>
    </dgm:pt>
    <dgm:pt modelId="{80D74FEB-5832-498B-9338-8B1CE2FD16E4}" type="pres">
      <dgm:prSet presAssocID="{279E2D53-E5D3-40E1-B2EC-B7A8863762BF}" presName="parTx" presStyleLbl="revTx" presStyleIdx="1" presStyleCnt="5">
        <dgm:presLayoutVars>
          <dgm:chMax val="0"/>
          <dgm:chPref val="0"/>
        </dgm:presLayoutVars>
      </dgm:prSet>
      <dgm:spPr/>
      <dgm:t>
        <a:bodyPr/>
        <a:lstStyle/>
        <a:p>
          <a:endParaRPr lang="en-GB"/>
        </a:p>
      </dgm:t>
    </dgm:pt>
    <dgm:pt modelId="{9A17A7AC-E6D5-4F61-9E77-1242B71EC3B1}" type="pres">
      <dgm:prSet presAssocID="{D48D4E57-7E61-482B-B2AE-7CEA49F9052F}" presName="sibTrans" presStyleCnt="0"/>
      <dgm:spPr/>
    </dgm:pt>
    <dgm:pt modelId="{8896EDDA-F5FE-45BE-8868-3678BC2BE85B}" type="pres">
      <dgm:prSet presAssocID="{A7A8D542-4BA3-4963-9FB3-ED5A46BE3797}" presName="compNode" presStyleCnt="0"/>
      <dgm:spPr/>
    </dgm:pt>
    <dgm:pt modelId="{88A1F0F9-7CA3-4497-978D-9A3B1716204D}" type="pres">
      <dgm:prSet presAssocID="{A7A8D542-4BA3-4963-9FB3-ED5A46BE3797}" presName="bgRect" presStyleLbl="bgShp" presStyleIdx="2" presStyleCnt="5"/>
      <dgm:spPr/>
    </dgm:pt>
    <dgm:pt modelId="{421EEC67-4EAA-42E8-855C-370697D79803}" type="pres">
      <dgm:prSet presAssocID="{A7A8D542-4BA3-4963-9FB3-ED5A46BE379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Gears"/>
        </a:ext>
      </dgm:extLst>
    </dgm:pt>
    <dgm:pt modelId="{0BAD40C1-424A-4315-B3C9-E78268C4B1CF}" type="pres">
      <dgm:prSet presAssocID="{A7A8D542-4BA3-4963-9FB3-ED5A46BE3797}" presName="spaceRect" presStyleCnt="0"/>
      <dgm:spPr/>
    </dgm:pt>
    <dgm:pt modelId="{9139555B-4316-417A-9A08-653ED2687B4C}" type="pres">
      <dgm:prSet presAssocID="{A7A8D542-4BA3-4963-9FB3-ED5A46BE3797}" presName="parTx" presStyleLbl="revTx" presStyleIdx="2" presStyleCnt="5">
        <dgm:presLayoutVars>
          <dgm:chMax val="0"/>
          <dgm:chPref val="0"/>
        </dgm:presLayoutVars>
      </dgm:prSet>
      <dgm:spPr/>
      <dgm:t>
        <a:bodyPr/>
        <a:lstStyle/>
        <a:p>
          <a:endParaRPr lang="en-GB"/>
        </a:p>
      </dgm:t>
    </dgm:pt>
    <dgm:pt modelId="{8E2F1E7F-F5CA-4D4F-B707-72D3D7E58ECB}" type="pres">
      <dgm:prSet presAssocID="{62F2AA81-3C74-4648-8A21-1E7C03E25336}" presName="sibTrans" presStyleCnt="0"/>
      <dgm:spPr/>
    </dgm:pt>
    <dgm:pt modelId="{2BFB3656-3D69-4F10-A7E0-A606D16A6F9F}" type="pres">
      <dgm:prSet presAssocID="{1926066D-D43E-44A0-9E37-5D6C61E25715}" presName="compNode" presStyleCnt="0"/>
      <dgm:spPr/>
    </dgm:pt>
    <dgm:pt modelId="{5F22E6C4-E482-4B67-91F7-47DADE890FD8}" type="pres">
      <dgm:prSet presAssocID="{1926066D-D43E-44A0-9E37-5D6C61E25715}" presName="bgRect" presStyleLbl="bgShp" presStyleIdx="3" presStyleCnt="5"/>
      <dgm:spPr/>
    </dgm:pt>
    <dgm:pt modelId="{F75D1033-B4E7-45D8-9697-1D9B63B80F27}" type="pres">
      <dgm:prSet presAssocID="{1926066D-D43E-44A0-9E37-5D6C61E2571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High Voltage"/>
        </a:ext>
      </dgm:extLst>
    </dgm:pt>
    <dgm:pt modelId="{EE75016B-9926-4F60-AD7E-8BBF9592C262}" type="pres">
      <dgm:prSet presAssocID="{1926066D-D43E-44A0-9E37-5D6C61E25715}" presName="spaceRect" presStyleCnt="0"/>
      <dgm:spPr/>
    </dgm:pt>
    <dgm:pt modelId="{936AFC5D-1ED9-43BD-A3A0-7DAF7D464282}" type="pres">
      <dgm:prSet presAssocID="{1926066D-D43E-44A0-9E37-5D6C61E25715}" presName="parTx" presStyleLbl="revTx" presStyleIdx="3" presStyleCnt="5">
        <dgm:presLayoutVars>
          <dgm:chMax val="0"/>
          <dgm:chPref val="0"/>
        </dgm:presLayoutVars>
      </dgm:prSet>
      <dgm:spPr/>
      <dgm:t>
        <a:bodyPr/>
        <a:lstStyle/>
        <a:p>
          <a:endParaRPr lang="en-GB"/>
        </a:p>
      </dgm:t>
    </dgm:pt>
    <dgm:pt modelId="{04DE8923-414B-4F32-B68B-0FE910ADEE95}" type="pres">
      <dgm:prSet presAssocID="{C850CF38-BF1A-4BC1-87E4-FFA3813EC1AE}" presName="sibTrans" presStyleCnt="0"/>
      <dgm:spPr/>
    </dgm:pt>
    <dgm:pt modelId="{DD8EC295-06B0-4E4C-B663-E7C0AC23A739}" type="pres">
      <dgm:prSet presAssocID="{D8DAC36F-B6F7-4EFF-9CF3-FF3F7996B8E9}" presName="compNode" presStyleCnt="0"/>
      <dgm:spPr/>
    </dgm:pt>
    <dgm:pt modelId="{CCC2701D-2461-444D-80F3-F9865A71C9C6}" type="pres">
      <dgm:prSet presAssocID="{D8DAC36F-B6F7-4EFF-9CF3-FF3F7996B8E9}" presName="bgRect" presStyleLbl="bgShp" presStyleIdx="4" presStyleCnt="5"/>
      <dgm:spPr/>
    </dgm:pt>
    <dgm:pt modelId="{1A9C0EDC-FD61-4AE2-81E5-983CA74FB24E}" type="pres">
      <dgm:prSet presAssocID="{D8DAC36F-B6F7-4EFF-9CF3-FF3F7996B8E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Lock"/>
        </a:ext>
      </dgm:extLst>
    </dgm:pt>
    <dgm:pt modelId="{0FCECCB2-498E-4D96-AAAC-9BD36074330B}" type="pres">
      <dgm:prSet presAssocID="{D8DAC36F-B6F7-4EFF-9CF3-FF3F7996B8E9}" presName="spaceRect" presStyleCnt="0"/>
      <dgm:spPr/>
    </dgm:pt>
    <dgm:pt modelId="{AE4EAE69-59AB-4E96-8C14-A373B7FB6F22}" type="pres">
      <dgm:prSet presAssocID="{D8DAC36F-B6F7-4EFF-9CF3-FF3F7996B8E9}" presName="parTx" presStyleLbl="revTx" presStyleIdx="4" presStyleCnt="5">
        <dgm:presLayoutVars>
          <dgm:chMax val="0"/>
          <dgm:chPref val="0"/>
        </dgm:presLayoutVars>
      </dgm:prSet>
      <dgm:spPr/>
      <dgm:t>
        <a:bodyPr/>
        <a:lstStyle/>
        <a:p>
          <a:endParaRPr lang="en-GB"/>
        </a:p>
      </dgm:t>
    </dgm:pt>
  </dgm:ptLst>
  <dgm:cxnLst>
    <dgm:cxn modelId="{52453694-D8D7-4D40-80FE-FA60AED2012B}" type="presOf" srcId="{F702FF06-A65D-462A-96FD-38DD0869322D}" destId="{F4682FAE-9573-4E2F-8AF5-EE1E583BBA71}" srcOrd="0" destOrd="0" presId="urn:microsoft.com/office/officeart/2018/2/layout/IconVerticalSolidList"/>
    <dgm:cxn modelId="{32BB9683-D3BA-4608-9543-16655C230273}" srcId="{F702FF06-A65D-462A-96FD-38DD0869322D}" destId="{279E2D53-E5D3-40E1-B2EC-B7A8863762BF}" srcOrd="1" destOrd="0" parTransId="{9614401A-9FF8-4191-B850-C163E4BF070B}" sibTransId="{D48D4E57-7E61-482B-B2AE-7CEA49F9052F}"/>
    <dgm:cxn modelId="{87E9E0AE-29C1-46AB-98DC-E131103DC99B}" type="presOf" srcId="{1926066D-D43E-44A0-9E37-5D6C61E25715}" destId="{936AFC5D-1ED9-43BD-A3A0-7DAF7D464282}" srcOrd="0" destOrd="0" presId="urn:microsoft.com/office/officeart/2018/2/layout/IconVerticalSolidList"/>
    <dgm:cxn modelId="{ED982DC2-B369-4D45-8BF5-1F099FA887CD}" srcId="{F702FF06-A65D-462A-96FD-38DD0869322D}" destId="{1926066D-D43E-44A0-9E37-5D6C61E25715}" srcOrd="3" destOrd="0" parTransId="{ADAFAF8F-DBDA-42E8-9863-3C885A2D0B00}" sibTransId="{C850CF38-BF1A-4BC1-87E4-FFA3813EC1AE}"/>
    <dgm:cxn modelId="{8B014A49-DA9B-4AA0-9DF8-A239BEFF22A7}" type="presOf" srcId="{D8DAC36F-B6F7-4EFF-9CF3-FF3F7996B8E9}" destId="{AE4EAE69-59AB-4E96-8C14-A373B7FB6F22}" srcOrd="0" destOrd="0" presId="urn:microsoft.com/office/officeart/2018/2/layout/IconVerticalSolidList"/>
    <dgm:cxn modelId="{8EC70F07-FCE3-409A-BF97-426664A079A4}" srcId="{F702FF06-A65D-462A-96FD-38DD0869322D}" destId="{A7A8D542-4BA3-4963-9FB3-ED5A46BE3797}" srcOrd="2" destOrd="0" parTransId="{5392733F-DE37-412A-982C-DEFB91EBF650}" sibTransId="{62F2AA81-3C74-4648-8A21-1E7C03E25336}"/>
    <dgm:cxn modelId="{B14DB854-06D5-47CB-BAB6-D06CD3A1993D}" type="presOf" srcId="{A7A8D542-4BA3-4963-9FB3-ED5A46BE3797}" destId="{9139555B-4316-417A-9A08-653ED2687B4C}" srcOrd="0" destOrd="0" presId="urn:microsoft.com/office/officeart/2018/2/layout/IconVerticalSolidList"/>
    <dgm:cxn modelId="{2BC05247-130F-4C35-B16E-B8BE7DEB83C3}" srcId="{F702FF06-A65D-462A-96FD-38DD0869322D}" destId="{1FCB1119-8FC2-4FDD-ABED-C33C76AD48DC}" srcOrd="0" destOrd="0" parTransId="{B52397A2-6D84-4EBD-980C-12B5B9183E73}" sibTransId="{9F321C76-F500-43F6-91C7-8461EE52FFA9}"/>
    <dgm:cxn modelId="{7B1E7D73-A2BD-4BA2-AF0F-7BF4AB3CE7F6}" srcId="{F702FF06-A65D-462A-96FD-38DD0869322D}" destId="{D8DAC36F-B6F7-4EFF-9CF3-FF3F7996B8E9}" srcOrd="4" destOrd="0" parTransId="{97507C0C-1A08-408C-B6FE-4942224A2BE7}" sibTransId="{18562427-B2A0-4904-94D9-2846AAA082ED}"/>
    <dgm:cxn modelId="{5BAB92F3-9116-45D1-9547-07C2B555BF8D}" type="presOf" srcId="{279E2D53-E5D3-40E1-B2EC-B7A8863762BF}" destId="{80D74FEB-5832-498B-9338-8B1CE2FD16E4}" srcOrd="0" destOrd="0" presId="urn:microsoft.com/office/officeart/2018/2/layout/IconVerticalSolidList"/>
    <dgm:cxn modelId="{D4F18688-A704-4D28-A2CA-DBC69FD4F213}" type="presOf" srcId="{1FCB1119-8FC2-4FDD-ABED-C33C76AD48DC}" destId="{760653B7-B28B-4E52-B550-C789D97F6D26}" srcOrd="0" destOrd="0" presId="urn:microsoft.com/office/officeart/2018/2/layout/IconVerticalSolidList"/>
    <dgm:cxn modelId="{430A8B1A-3740-46CF-809C-554F382CB464}" type="presParOf" srcId="{F4682FAE-9573-4E2F-8AF5-EE1E583BBA71}" destId="{82FC976E-DFF0-4DB6-B682-DBBBCC2FA190}" srcOrd="0" destOrd="0" presId="urn:microsoft.com/office/officeart/2018/2/layout/IconVerticalSolidList"/>
    <dgm:cxn modelId="{459B2626-E72A-4DB1-BE05-9DA9094EE718}" type="presParOf" srcId="{82FC976E-DFF0-4DB6-B682-DBBBCC2FA190}" destId="{8DC6D89E-2BB1-4AF0-BCDC-8CC4B213A4F8}" srcOrd="0" destOrd="0" presId="urn:microsoft.com/office/officeart/2018/2/layout/IconVerticalSolidList"/>
    <dgm:cxn modelId="{516C6A5A-47E5-421B-882A-B0828A266449}" type="presParOf" srcId="{82FC976E-DFF0-4DB6-B682-DBBBCC2FA190}" destId="{BAD7BB49-F92F-48BB-8E5A-1121A6C595E5}" srcOrd="1" destOrd="0" presId="urn:microsoft.com/office/officeart/2018/2/layout/IconVerticalSolidList"/>
    <dgm:cxn modelId="{8C43AC70-77B2-4F2C-929D-8109C064B129}" type="presParOf" srcId="{82FC976E-DFF0-4DB6-B682-DBBBCC2FA190}" destId="{9B7A370F-7BBB-4777-A32E-CC15CC76B582}" srcOrd="2" destOrd="0" presId="urn:microsoft.com/office/officeart/2018/2/layout/IconVerticalSolidList"/>
    <dgm:cxn modelId="{73B003AF-FE84-42C3-A1B4-F61401B650CE}" type="presParOf" srcId="{82FC976E-DFF0-4DB6-B682-DBBBCC2FA190}" destId="{760653B7-B28B-4E52-B550-C789D97F6D26}" srcOrd="3" destOrd="0" presId="urn:microsoft.com/office/officeart/2018/2/layout/IconVerticalSolidList"/>
    <dgm:cxn modelId="{226E6230-A7FC-4DCA-92F6-B80F4645B367}" type="presParOf" srcId="{F4682FAE-9573-4E2F-8AF5-EE1E583BBA71}" destId="{568F1DA4-C23F-4BF5-841A-0122C573FF14}" srcOrd="1" destOrd="0" presId="urn:microsoft.com/office/officeart/2018/2/layout/IconVerticalSolidList"/>
    <dgm:cxn modelId="{BEC83983-FA26-44A0-94C3-23451F8F1B6B}" type="presParOf" srcId="{F4682FAE-9573-4E2F-8AF5-EE1E583BBA71}" destId="{9A415B2E-4BB5-4C84-9AAA-5E9ADE984AF1}" srcOrd="2" destOrd="0" presId="urn:microsoft.com/office/officeart/2018/2/layout/IconVerticalSolidList"/>
    <dgm:cxn modelId="{25CA3E62-45A9-4FC5-98C9-A1EC414B777F}" type="presParOf" srcId="{9A415B2E-4BB5-4C84-9AAA-5E9ADE984AF1}" destId="{19A1FDAB-0332-42A8-9DA0-EEE03206619E}" srcOrd="0" destOrd="0" presId="urn:microsoft.com/office/officeart/2018/2/layout/IconVerticalSolidList"/>
    <dgm:cxn modelId="{94BE2D79-75DA-44B9-A3E4-07B7AEFE1A13}" type="presParOf" srcId="{9A415B2E-4BB5-4C84-9AAA-5E9ADE984AF1}" destId="{B8A8FA4A-ECBE-4900-A919-2B4424A9550F}" srcOrd="1" destOrd="0" presId="urn:microsoft.com/office/officeart/2018/2/layout/IconVerticalSolidList"/>
    <dgm:cxn modelId="{E124558B-B9FD-4A76-A978-A49FC8A9223B}" type="presParOf" srcId="{9A415B2E-4BB5-4C84-9AAA-5E9ADE984AF1}" destId="{8253F679-A0F2-4601-9884-67D6207596D0}" srcOrd="2" destOrd="0" presId="urn:microsoft.com/office/officeart/2018/2/layout/IconVerticalSolidList"/>
    <dgm:cxn modelId="{87D80462-C0C4-4642-940F-FFDC0AFB9A69}" type="presParOf" srcId="{9A415B2E-4BB5-4C84-9AAA-5E9ADE984AF1}" destId="{80D74FEB-5832-498B-9338-8B1CE2FD16E4}" srcOrd="3" destOrd="0" presId="urn:microsoft.com/office/officeart/2018/2/layout/IconVerticalSolidList"/>
    <dgm:cxn modelId="{FA296A51-28D4-47CF-9F4F-05BD585E3BF0}" type="presParOf" srcId="{F4682FAE-9573-4E2F-8AF5-EE1E583BBA71}" destId="{9A17A7AC-E6D5-4F61-9E77-1242B71EC3B1}" srcOrd="3" destOrd="0" presId="urn:microsoft.com/office/officeart/2018/2/layout/IconVerticalSolidList"/>
    <dgm:cxn modelId="{E998C695-F7CA-43A8-B6EB-51A438C4CFB1}" type="presParOf" srcId="{F4682FAE-9573-4E2F-8AF5-EE1E583BBA71}" destId="{8896EDDA-F5FE-45BE-8868-3678BC2BE85B}" srcOrd="4" destOrd="0" presId="urn:microsoft.com/office/officeart/2018/2/layout/IconVerticalSolidList"/>
    <dgm:cxn modelId="{4C56C469-F3A5-4320-8BB2-1B8A1F958458}" type="presParOf" srcId="{8896EDDA-F5FE-45BE-8868-3678BC2BE85B}" destId="{88A1F0F9-7CA3-4497-978D-9A3B1716204D}" srcOrd="0" destOrd="0" presId="urn:microsoft.com/office/officeart/2018/2/layout/IconVerticalSolidList"/>
    <dgm:cxn modelId="{5402E477-A53F-44D4-B260-8709F6F1B114}" type="presParOf" srcId="{8896EDDA-F5FE-45BE-8868-3678BC2BE85B}" destId="{421EEC67-4EAA-42E8-855C-370697D79803}" srcOrd="1" destOrd="0" presId="urn:microsoft.com/office/officeart/2018/2/layout/IconVerticalSolidList"/>
    <dgm:cxn modelId="{53BBC8F2-6023-4D25-9B64-A5982C5FBEEB}" type="presParOf" srcId="{8896EDDA-F5FE-45BE-8868-3678BC2BE85B}" destId="{0BAD40C1-424A-4315-B3C9-E78268C4B1CF}" srcOrd="2" destOrd="0" presId="urn:microsoft.com/office/officeart/2018/2/layout/IconVerticalSolidList"/>
    <dgm:cxn modelId="{D2F88CC2-386B-401D-B0D2-28C48F2462E2}" type="presParOf" srcId="{8896EDDA-F5FE-45BE-8868-3678BC2BE85B}" destId="{9139555B-4316-417A-9A08-653ED2687B4C}" srcOrd="3" destOrd="0" presId="urn:microsoft.com/office/officeart/2018/2/layout/IconVerticalSolidList"/>
    <dgm:cxn modelId="{64F3FC5D-BE3F-447D-BA04-A505CBD96064}" type="presParOf" srcId="{F4682FAE-9573-4E2F-8AF5-EE1E583BBA71}" destId="{8E2F1E7F-F5CA-4D4F-B707-72D3D7E58ECB}" srcOrd="5" destOrd="0" presId="urn:microsoft.com/office/officeart/2018/2/layout/IconVerticalSolidList"/>
    <dgm:cxn modelId="{EFB04832-5E3C-4FC9-9C68-BB1F241D600D}" type="presParOf" srcId="{F4682FAE-9573-4E2F-8AF5-EE1E583BBA71}" destId="{2BFB3656-3D69-4F10-A7E0-A606D16A6F9F}" srcOrd="6" destOrd="0" presId="urn:microsoft.com/office/officeart/2018/2/layout/IconVerticalSolidList"/>
    <dgm:cxn modelId="{8BFE5594-C505-4A6B-A985-69A64553753A}" type="presParOf" srcId="{2BFB3656-3D69-4F10-A7E0-A606D16A6F9F}" destId="{5F22E6C4-E482-4B67-91F7-47DADE890FD8}" srcOrd="0" destOrd="0" presId="urn:microsoft.com/office/officeart/2018/2/layout/IconVerticalSolidList"/>
    <dgm:cxn modelId="{06393D50-DB58-4BFA-AA82-9D1CD41D72DE}" type="presParOf" srcId="{2BFB3656-3D69-4F10-A7E0-A606D16A6F9F}" destId="{F75D1033-B4E7-45D8-9697-1D9B63B80F27}" srcOrd="1" destOrd="0" presId="urn:microsoft.com/office/officeart/2018/2/layout/IconVerticalSolidList"/>
    <dgm:cxn modelId="{EEB8522E-58FC-49CF-AC26-D09A677C414F}" type="presParOf" srcId="{2BFB3656-3D69-4F10-A7E0-A606D16A6F9F}" destId="{EE75016B-9926-4F60-AD7E-8BBF9592C262}" srcOrd="2" destOrd="0" presId="urn:microsoft.com/office/officeart/2018/2/layout/IconVerticalSolidList"/>
    <dgm:cxn modelId="{9FDA34F1-F91A-4D1B-8844-211D8D351A05}" type="presParOf" srcId="{2BFB3656-3D69-4F10-A7E0-A606D16A6F9F}" destId="{936AFC5D-1ED9-43BD-A3A0-7DAF7D464282}" srcOrd="3" destOrd="0" presId="urn:microsoft.com/office/officeart/2018/2/layout/IconVerticalSolidList"/>
    <dgm:cxn modelId="{6109DA04-593F-462B-9418-35653FD09BB8}" type="presParOf" srcId="{F4682FAE-9573-4E2F-8AF5-EE1E583BBA71}" destId="{04DE8923-414B-4F32-B68B-0FE910ADEE95}" srcOrd="7" destOrd="0" presId="urn:microsoft.com/office/officeart/2018/2/layout/IconVerticalSolidList"/>
    <dgm:cxn modelId="{3EBD2C4D-830E-44F1-891D-8E134292FB1F}" type="presParOf" srcId="{F4682FAE-9573-4E2F-8AF5-EE1E583BBA71}" destId="{DD8EC295-06B0-4E4C-B663-E7C0AC23A739}" srcOrd="8" destOrd="0" presId="urn:microsoft.com/office/officeart/2018/2/layout/IconVerticalSolidList"/>
    <dgm:cxn modelId="{E5A56C4A-3154-4326-9495-AFA8EB612054}" type="presParOf" srcId="{DD8EC295-06B0-4E4C-B663-E7C0AC23A739}" destId="{CCC2701D-2461-444D-80F3-F9865A71C9C6}" srcOrd="0" destOrd="0" presId="urn:microsoft.com/office/officeart/2018/2/layout/IconVerticalSolidList"/>
    <dgm:cxn modelId="{F72D1AFB-1E80-422A-81A9-7903B0B42E8D}" type="presParOf" srcId="{DD8EC295-06B0-4E4C-B663-E7C0AC23A739}" destId="{1A9C0EDC-FD61-4AE2-81E5-983CA74FB24E}" srcOrd="1" destOrd="0" presId="urn:microsoft.com/office/officeart/2018/2/layout/IconVerticalSolidList"/>
    <dgm:cxn modelId="{92897C21-40A7-4B7C-BEFC-1524B630C22D}" type="presParOf" srcId="{DD8EC295-06B0-4E4C-B663-E7C0AC23A739}" destId="{0FCECCB2-498E-4D96-AAAC-9BD36074330B}" srcOrd="2" destOrd="0" presId="urn:microsoft.com/office/officeart/2018/2/layout/IconVerticalSolidList"/>
    <dgm:cxn modelId="{EFB2C961-8C34-4B47-806F-0AD033BC00A3}" type="presParOf" srcId="{DD8EC295-06B0-4E4C-B663-E7C0AC23A739}" destId="{AE4EAE69-59AB-4E96-8C14-A373B7FB6F2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29A778-96AC-4E20-AB7B-0FB5ABBBF28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A11DD2D-B091-49E4-BF57-89D424E25CA5}">
      <dgm:prSet/>
      <dgm:spPr/>
      <dgm:t>
        <a:bodyPr/>
        <a:lstStyle/>
        <a:p>
          <a:r>
            <a:rPr lang="en-US" b="1"/>
            <a:t>Treated wooden poles</a:t>
          </a:r>
          <a:endParaRPr lang="en-US"/>
        </a:p>
      </dgm:t>
    </dgm:pt>
    <dgm:pt modelId="{7EE7CC71-6274-4AFE-BEA6-35C6E4071440}" type="parTrans" cxnId="{D3BD85A5-5972-43F5-ABC6-5C64307B645E}">
      <dgm:prSet/>
      <dgm:spPr/>
      <dgm:t>
        <a:bodyPr/>
        <a:lstStyle/>
        <a:p>
          <a:endParaRPr lang="en-US"/>
        </a:p>
      </dgm:t>
    </dgm:pt>
    <dgm:pt modelId="{F49642E0-A4DB-46EF-A4C8-7D6C227967D0}" type="sibTrans" cxnId="{D3BD85A5-5972-43F5-ABC6-5C64307B645E}">
      <dgm:prSet/>
      <dgm:spPr/>
      <dgm:t>
        <a:bodyPr/>
        <a:lstStyle/>
        <a:p>
          <a:endParaRPr lang="en-US"/>
        </a:p>
      </dgm:t>
    </dgm:pt>
    <dgm:pt modelId="{F2934744-DB5E-4354-A443-42162C6AC62F}">
      <dgm:prSet/>
      <dgm:spPr/>
      <dgm:t>
        <a:bodyPr/>
        <a:lstStyle/>
        <a:p>
          <a:r>
            <a:rPr lang="en-US" b="1"/>
            <a:t>Concrete poles</a:t>
          </a:r>
          <a:endParaRPr lang="en-US"/>
        </a:p>
      </dgm:t>
    </dgm:pt>
    <dgm:pt modelId="{74FBBC74-F95F-43D2-9229-2A3F794A6954}" type="parTrans" cxnId="{1504CA6D-0ACB-4957-83C6-379FA9836A22}">
      <dgm:prSet/>
      <dgm:spPr/>
      <dgm:t>
        <a:bodyPr/>
        <a:lstStyle/>
        <a:p>
          <a:endParaRPr lang="en-US"/>
        </a:p>
      </dgm:t>
    </dgm:pt>
    <dgm:pt modelId="{3B138CB0-59B8-41DC-8B87-62E72AC095FD}" type="sibTrans" cxnId="{1504CA6D-0ACB-4957-83C6-379FA9836A22}">
      <dgm:prSet/>
      <dgm:spPr/>
      <dgm:t>
        <a:bodyPr/>
        <a:lstStyle/>
        <a:p>
          <a:endParaRPr lang="en-US"/>
        </a:p>
      </dgm:t>
    </dgm:pt>
    <dgm:pt modelId="{A7F1A079-7F07-4F73-B0A8-93F9DC28DB34}">
      <dgm:prSet/>
      <dgm:spPr/>
      <dgm:t>
        <a:bodyPr/>
        <a:lstStyle/>
        <a:p>
          <a:r>
            <a:rPr lang="en-US" b="1"/>
            <a:t>Lattice steel poles</a:t>
          </a:r>
          <a:endParaRPr lang="en-US"/>
        </a:p>
      </dgm:t>
    </dgm:pt>
    <dgm:pt modelId="{A7FF8CC0-7A8B-4FDB-9C14-BD084FFD5767}" type="parTrans" cxnId="{89BF295E-901B-428D-93A9-F7D0184AD181}">
      <dgm:prSet/>
      <dgm:spPr/>
      <dgm:t>
        <a:bodyPr/>
        <a:lstStyle/>
        <a:p>
          <a:endParaRPr lang="en-US"/>
        </a:p>
      </dgm:t>
    </dgm:pt>
    <dgm:pt modelId="{85599D1A-DE5A-4902-9023-2E07CB2A41EC}" type="sibTrans" cxnId="{89BF295E-901B-428D-93A9-F7D0184AD181}">
      <dgm:prSet/>
      <dgm:spPr/>
      <dgm:t>
        <a:bodyPr/>
        <a:lstStyle/>
        <a:p>
          <a:endParaRPr lang="en-US"/>
        </a:p>
      </dgm:t>
    </dgm:pt>
    <dgm:pt modelId="{8D7F1FA4-9820-45FD-97E5-911531AA202E}" type="pres">
      <dgm:prSet presAssocID="{5B29A778-96AC-4E20-AB7B-0FB5ABBBF285}" presName="linear" presStyleCnt="0">
        <dgm:presLayoutVars>
          <dgm:animLvl val="lvl"/>
          <dgm:resizeHandles val="exact"/>
        </dgm:presLayoutVars>
      </dgm:prSet>
      <dgm:spPr/>
      <dgm:t>
        <a:bodyPr/>
        <a:lstStyle/>
        <a:p>
          <a:endParaRPr lang="en-GB"/>
        </a:p>
      </dgm:t>
    </dgm:pt>
    <dgm:pt modelId="{D7C6B3B7-0172-4981-9893-2CB3264CA07C}" type="pres">
      <dgm:prSet presAssocID="{7A11DD2D-B091-49E4-BF57-89D424E25CA5}" presName="parentText" presStyleLbl="node1" presStyleIdx="0" presStyleCnt="3">
        <dgm:presLayoutVars>
          <dgm:chMax val="0"/>
          <dgm:bulletEnabled val="1"/>
        </dgm:presLayoutVars>
      </dgm:prSet>
      <dgm:spPr/>
      <dgm:t>
        <a:bodyPr/>
        <a:lstStyle/>
        <a:p>
          <a:endParaRPr lang="en-GB"/>
        </a:p>
      </dgm:t>
    </dgm:pt>
    <dgm:pt modelId="{BF93378A-B966-49E2-AEB0-F461624BD43D}" type="pres">
      <dgm:prSet presAssocID="{F49642E0-A4DB-46EF-A4C8-7D6C227967D0}" presName="spacer" presStyleCnt="0"/>
      <dgm:spPr/>
    </dgm:pt>
    <dgm:pt modelId="{A8F12A56-E712-4F17-BD49-B88F2F5CD81A}" type="pres">
      <dgm:prSet presAssocID="{F2934744-DB5E-4354-A443-42162C6AC62F}" presName="parentText" presStyleLbl="node1" presStyleIdx="1" presStyleCnt="3">
        <dgm:presLayoutVars>
          <dgm:chMax val="0"/>
          <dgm:bulletEnabled val="1"/>
        </dgm:presLayoutVars>
      </dgm:prSet>
      <dgm:spPr/>
      <dgm:t>
        <a:bodyPr/>
        <a:lstStyle/>
        <a:p>
          <a:endParaRPr lang="en-GB"/>
        </a:p>
      </dgm:t>
    </dgm:pt>
    <dgm:pt modelId="{0EC8A675-BD05-48F5-9408-4DDE523F964A}" type="pres">
      <dgm:prSet presAssocID="{3B138CB0-59B8-41DC-8B87-62E72AC095FD}" presName="spacer" presStyleCnt="0"/>
      <dgm:spPr/>
    </dgm:pt>
    <dgm:pt modelId="{C548CE82-FD51-4EC0-828B-EDE1811EB651}" type="pres">
      <dgm:prSet presAssocID="{A7F1A079-7F07-4F73-B0A8-93F9DC28DB34}" presName="parentText" presStyleLbl="node1" presStyleIdx="2" presStyleCnt="3">
        <dgm:presLayoutVars>
          <dgm:chMax val="0"/>
          <dgm:bulletEnabled val="1"/>
        </dgm:presLayoutVars>
      </dgm:prSet>
      <dgm:spPr/>
      <dgm:t>
        <a:bodyPr/>
        <a:lstStyle/>
        <a:p>
          <a:endParaRPr lang="en-GB"/>
        </a:p>
      </dgm:t>
    </dgm:pt>
  </dgm:ptLst>
  <dgm:cxnLst>
    <dgm:cxn modelId="{89BF295E-901B-428D-93A9-F7D0184AD181}" srcId="{5B29A778-96AC-4E20-AB7B-0FB5ABBBF285}" destId="{A7F1A079-7F07-4F73-B0A8-93F9DC28DB34}" srcOrd="2" destOrd="0" parTransId="{A7FF8CC0-7A8B-4FDB-9C14-BD084FFD5767}" sibTransId="{85599D1A-DE5A-4902-9023-2E07CB2A41EC}"/>
    <dgm:cxn modelId="{1987E642-91C4-4A5C-A5F3-E053335A4A5C}" type="presOf" srcId="{A7F1A079-7F07-4F73-B0A8-93F9DC28DB34}" destId="{C548CE82-FD51-4EC0-828B-EDE1811EB651}" srcOrd="0" destOrd="0" presId="urn:microsoft.com/office/officeart/2005/8/layout/vList2"/>
    <dgm:cxn modelId="{1504CA6D-0ACB-4957-83C6-379FA9836A22}" srcId="{5B29A778-96AC-4E20-AB7B-0FB5ABBBF285}" destId="{F2934744-DB5E-4354-A443-42162C6AC62F}" srcOrd="1" destOrd="0" parTransId="{74FBBC74-F95F-43D2-9229-2A3F794A6954}" sibTransId="{3B138CB0-59B8-41DC-8B87-62E72AC095FD}"/>
    <dgm:cxn modelId="{CADA7BA7-4583-4313-AC6B-BD24529DF4F7}" type="presOf" srcId="{7A11DD2D-B091-49E4-BF57-89D424E25CA5}" destId="{D7C6B3B7-0172-4981-9893-2CB3264CA07C}" srcOrd="0" destOrd="0" presId="urn:microsoft.com/office/officeart/2005/8/layout/vList2"/>
    <dgm:cxn modelId="{DDF76AA0-77DC-4745-B8F9-6C3B593F4C62}" type="presOf" srcId="{F2934744-DB5E-4354-A443-42162C6AC62F}" destId="{A8F12A56-E712-4F17-BD49-B88F2F5CD81A}" srcOrd="0" destOrd="0" presId="urn:microsoft.com/office/officeart/2005/8/layout/vList2"/>
    <dgm:cxn modelId="{D3BD85A5-5972-43F5-ABC6-5C64307B645E}" srcId="{5B29A778-96AC-4E20-AB7B-0FB5ABBBF285}" destId="{7A11DD2D-B091-49E4-BF57-89D424E25CA5}" srcOrd="0" destOrd="0" parTransId="{7EE7CC71-6274-4AFE-BEA6-35C6E4071440}" sibTransId="{F49642E0-A4DB-46EF-A4C8-7D6C227967D0}"/>
    <dgm:cxn modelId="{32480724-F690-465B-995D-A081E1770E77}" type="presOf" srcId="{5B29A778-96AC-4E20-AB7B-0FB5ABBBF285}" destId="{8D7F1FA4-9820-45FD-97E5-911531AA202E}" srcOrd="0" destOrd="0" presId="urn:microsoft.com/office/officeart/2005/8/layout/vList2"/>
    <dgm:cxn modelId="{9A6A148C-5BC5-4CE3-8D28-C3F022DAF4D8}" type="presParOf" srcId="{8D7F1FA4-9820-45FD-97E5-911531AA202E}" destId="{D7C6B3B7-0172-4981-9893-2CB3264CA07C}" srcOrd="0" destOrd="0" presId="urn:microsoft.com/office/officeart/2005/8/layout/vList2"/>
    <dgm:cxn modelId="{95648FA0-570E-4B17-88CE-5D5C4443269F}" type="presParOf" srcId="{8D7F1FA4-9820-45FD-97E5-911531AA202E}" destId="{BF93378A-B966-49E2-AEB0-F461624BD43D}" srcOrd="1" destOrd="0" presId="urn:microsoft.com/office/officeart/2005/8/layout/vList2"/>
    <dgm:cxn modelId="{4F7A4474-8243-4901-B60F-E81EF3407115}" type="presParOf" srcId="{8D7F1FA4-9820-45FD-97E5-911531AA202E}" destId="{A8F12A56-E712-4F17-BD49-B88F2F5CD81A}" srcOrd="2" destOrd="0" presId="urn:microsoft.com/office/officeart/2005/8/layout/vList2"/>
    <dgm:cxn modelId="{9D4C7998-2DCB-4104-B16A-DF698CC5FA9F}" type="presParOf" srcId="{8D7F1FA4-9820-45FD-97E5-911531AA202E}" destId="{0EC8A675-BD05-48F5-9408-4DDE523F964A}" srcOrd="3" destOrd="0" presId="urn:microsoft.com/office/officeart/2005/8/layout/vList2"/>
    <dgm:cxn modelId="{2BAF3714-B7E1-48D7-BE4D-2FF6F5DA0CE6}" type="presParOf" srcId="{8D7F1FA4-9820-45FD-97E5-911531AA202E}" destId="{C548CE82-FD51-4EC0-828B-EDE1811EB65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FBDB10-586D-40D2-9810-198D8CB0278D}" type="datetimeFigureOut">
              <a:rPr lang="x-none" smtClean="0"/>
              <a:t>25/03/2021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1C560-9A3A-4038-A3EB-3C053C734620}" type="slidenum">
              <a:rPr lang="x-none" smtClean="0"/>
              <a:t>‹#›</a:t>
            </a:fld>
            <a:endParaRPr lang="x-none"/>
          </a:p>
        </p:txBody>
      </p:sp>
    </p:spTree>
    <p:extLst>
      <p:ext uri="{BB962C8B-B14F-4D97-AF65-F5344CB8AC3E}">
        <p14:creationId xmlns:p14="http://schemas.microsoft.com/office/powerpoint/2010/main" val="3299976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11E9271-58FD-4769-91EE-A2FB7CD54F5B}" type="slidenum">
              <a:rPr lang="x-none" smtClean="0"/>
              <a:t>79</a:t>
            </a:fld>
            <a:endParaRPr lang="x-none"/>
          </a:p>
        </p:txBody>
      </p:sp>
    </p:spTree>
    <p:extLst>
      <p:ext uri="{BB962C8B-B14F-4D97-AF65-F5344CB8AC3E}">
        <p14:creationId xmlns:p14="http://schemas.microsoft.com/office/powerpoint/2010/main" val="2448055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8FBC86-0829-41DB-B2C0-982307B647D2}" type="datetimeFigureOut">
              <a:rPr lang="x-none" smtClean="0"/>
              <a:t>25/03/2021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1FECD39-36B4-49CE-AFEA-81DDC6399AE2}" type="slidenum">
              <a:rPr lang="x-none" smtClean="0"/>
              <a:t>‹#›</a:t>
            </a:fld>
            <a:endParaRPr lang="x-none"/>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2769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668FBC86-0829-41DB-B2C0-982307B647D2}" type="datetimeFigureOut">
              <a:rPr lang="x-none" smtClean="0"/>
              <a:t>25/03/2021</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01FECD39-36B4-49CE-AFEA-81DDC6399AE2}" type="slidenum">
              <a:rPr lang="x-none" smtClean="0"/>
              <a:t>‹#›</a:t>
            </a:fld>
            <a:endParaRPr lang="x-none"/>
          </a:p>
        </p:txBody>
      </p:sp>
    </p:spTree>
    <p:extLst>
      <p:ext uri="{BB962C8B-B14F-4D97-AF65-F5344CB8AC3E}">
        <p14:creationId xmlns:p14="http://schemas.microsoft.com/office/powerpoint/2010/main" val="164670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8FBC86-0829-41DB-B2C0-982307B647D2}" type="datetimeFigureOut">
              <a:rPr lang="x-none" smtClean="0"/>
              <a:t>25/03/2021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1FECD39-36B4-49CE-AFEA-81DDC6399AE2}" type="slidenum">
              <a:rPr lang="x-none" smtClean="0"/>
              <a:t>‹#›</a:t>
            </a:fld>
            <a:endParaRPr lang="x-none"/>
          </a:p>
        </p:txBody>
      </p:sp>
    </p:spTree>
    <p:extLst>
      <p:ext uri="{BB962C8B-B14F-4D97-AF65-F5344CB8AC3E}">
        <p14:creationId xmlns:p14="http://schemas.microsoft.com/office/powerpoint/2010/main" val="3432335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8FBC86-0829-41DB-B2C0-982307B647D2}" type="datetimeFigureOut">
              <a:rPr lang="x-none" smtClean="0"/>
              <a:t>25/03/2021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1FECD39-36B4-49CE-AFEA-81DDC6399AE2}" type="slidenum">
              <a:rPr lang="x-none" smtClean="0"/>
              <a:t>‹#›</a:t>
            </a:fld>
            <a:endParaRPr lang="x-none"/>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24947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8FBC86-0829-41DB-B2C0-982307B647D2}" type="datetimeFigureOut">
              <a:rPr lang="x-none" smtClean="0"/>
              <a:t>25/03/2021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1FECD39-36B4-49CE-AFEA-81DDC6399AE2}" type="slidenum">
              <a:rPr lang="x-none" smtClean="0"/>
              <a:t>‹#›</a:t>
            </a:fld>
            <a:endParaRPr lang="x-none"/>
          </a:p>
        </p:txBody>
      </p:sp>
    </p:spTree>
    <p:extLst>
      <p:ext uri="{BB962C8B-B14F-4D97-AF65-F5344CB8AC3E}">
        <p14:creationId xmlns:p14="http://schemas.microsoft.com/office/powerpoint/2010/main" val="1753455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8FBC86-0829-41DB-B2C0-982307B647D2}" type="datetimeFigureOut">
              <a:rPr lang="x-none" smtClean="0"/>
              <a:t>25/03/2021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1FECD39-36B4-49CE-AFEA-81DDC6399AE2}" type="slidenum">
              <a:rPr lang="x-none" smtClean="0"/>
              <a:t>‹#›</a:t>
            </a:fld>
            <a:endParaRPr lang="x-none"/>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24694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8FBC86-0829-41DB-B2C0-982307B647D2}" type="datetimeFigureOut">
              <a:rPr lang="x-none" smtClean="0"/>
              <a:t>25/03/2021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1FECD39-36B4-49CE-AFEA-81DDC6399AE2}" type="slidenum">
              <a:rPr lang="x-none" smtClean="0"/>
              <a:t>‹#›</a:t>
            </a:fld>
            <a:endParaRPr lang="x-none"/>
          </a:p>
        </p:txBody>
      </p:sp>
    </p:spTree>
    <p:extLst>
      <p:ext uri="{BB962C8B-B14F-4D97-AF65-F5344CB8AC3E}">
        <p14:creationId xmlns:p14="http://schemas.microsoft.com/office/powerpoint/2010/main" val="1922059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8FBC86-0829-41DB-B2C0-982307B647D2}" type="datetimeFigureOut">
              <a:rPr lang="x-none" smtClean="0"/>
              <a:t>25/03/2021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1FECD39-36B4-49CE-AFEA-81DDC6399AE2}" type="slidenum">
              <a:rPr lang="x-none" smtClean="0"/>
              <a:t>‹#›</a:t>
            </a:fld>
            <a:endParaRPr lang="x-none"/>
          </a:p>
        </p:txBody>
      </p:sp>
    </p:spTree>
    <p:extLst>
      <p:ext uri="{BB962C8B-B14F-4D97-AF65-F5344CB8AC3E}">
        <p14:creationId xmlns:p14="http://schemas.microsoft.com/office/powerpoint/2010/main" val="2181475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8FBC86-0829-41DB-B2C0-982307B647D2}" type="datetimeFigureOut">
              <a:rPr lang="x-none" smtClean="0"/>
              <a:t>25/03/2021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1FECD39-36B4-49CE-AFEA-81DDC6399AE2}" type="slidenum">
              <a:rPr lang="x-none" smtClean="0"/>
              <a:t>‹#›</a:t>
            </a:fld>
            <a:endParaRPr lang="x-none"/>
          </a:p>
        </p:txBody>
      </p:sp>
    </p:spTree>
    <p:extLst>
      <p:ext uri="{BB962C8B-B14F-4D97-AF65-F5344CB8AC3E}">
        <p14:creationId xmlns:p14="http://schemas.microsoft.com/office/powerpoint/2010/main" val="26426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8FBC86-0829-41DB-B2C0-982307B647D2}" type="datetimeFigureOut">
              <a:rPr lang="x-none" smtClean="0"/>
              <a:t>25/03/2021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1FECD39-36B4-49CE-AFEA-81DDC6399AE2}" type="slidenum">
              <a:rPr lang="x-none" smtClean="0"/>
              <a:t>‹#›</a:t>
            </a:fld>
            <a:endParaRPr lang="x-none"/>
          </a:p>
        </p:txBody>
      </p:sp>
    </p:spTree>
    <p:extLst>
      <p:ext uri="{BB962C8B-B14F-4D97-AF65-F5344CB8AC3E}">
        <p14:creationId xmlns:p14="http://schemas.microsoft.com/office/powerpoint/2010/main" val="279611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8FBC86-0829-41DB-B2C0-982307B647D2}" type="datetimeFigureOut">
              <a:rPr lang="x-none" smtClean="0"/>
              <a:t>25/03/2021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1FECD39-36B4-49CE-AFEA-81DDC6399AE2}" type="slidenum">
              <a:rPr lang="x-none" smtClean="0"/>
              <a:t>‹#›</a:t>
            </a:fld>
            <a:endParaRPr lang="x-none"/>
          </a:p>
        </p:txBody>
      </p:sp>
    </p:spTree>
    <p:extLst>
      <p:ext uri="{BB962C8B-B14F-4D97-AF65-F5344CB8AC3E}">
        <p14:creationId xmlns:p14="http://schemas.microsoft.com/office/powerpoint/2010/main" val="1116935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8FBC86-0829-41DB-B2C0-982307B647D2}" type="datetimeFigureOut">
              <a:rPr lang="x-none" smtClean="0"/>
              <a:t>25/03/2021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01FECD39-36B4-49CE-AFEA-81DDC6399AE2}" type="slidenum">
              <a:rPr lang="x-none" smtClean="0"/>
              <a:t>‹#›</a:t>
            </a:fld>
            <a:endParaRPr lang="x-none"/>
          </a:p>
        </p:txBody>
      </p:sp>
    </p:spTree>
    <p:extLst>
      <p:ext uri="{BB962C8B-B14F-4D97-AF65-F5344CB8AC3E}">
        <p14:creationId xmlns:p14="http://schemas.microsoft.com/office/powerpoint/2010/main" val="3563261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8FBC86-0829-41DB-B2C0-982307B647D2}" type="datetimeFigureOut">
              <a:rPr lang="x-none" smtClean="0"/>
              <a:t>25/03/2021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01FECD39-36B4-49CE-AFEA-81DDC6399AE2}" type="slidenum">
              <a:rPr lang="x-none" smtClean="0"/>
              <a:t>‹#›</a:t>
            </a:fld>
            <a:endParaRPr lang="x-none"/>
          </a:p>
        </p:txBody>
      </p:sp>
    </p:spTree>
    <p:extLst>
      <p:ext uri="{BB962C8B-B14F-4D97-AF65-F5344CB8AC3E}">
        <p14:creationId xmlns:p14="http://schemas.microsoft.com/office/powerpoint/2010/main" val="115430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8FBC86-0829-41DB-B2C0-982307B647D2}" type="datetimeFigureOut">
              <a:rPr lang="x-none" smtClean="0"/>
              <a:t>25/03/2021</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01FECD39-36B4-49CE-AFEA-81DDC6399AE2}" type="slidenum">
              <a:rPr lang="x-none" smtClean="0"/>
              <a:t>‹#›</a:t>
            </a:fld>
            <a:endParaRPr lang="x-none"/>
          </a:p>
        </p:txBody>
      </p:sp>
    </p:spTree>
    <p:extLst>
      <p:ext uri="{BB962C8B-B14F-4D97-AF65-F5344CB8AC3E}">
        <p14:creationId xmlns:p14="http://schemas.microsoft.com/office/powerpoint/2010/main" val="1643065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FBC86-0829-41DB-B2C0-982307B647D2}" type="datetimeFigureOut">
              <a:rPr lang="x-none" smtClean="0"/>
              <a:t>25/03/2021</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01FECD39-36B4-49CE-AFEA-81DDC6399AE2}" type="slidenum">
              <a:rPr lang="x-none" smtClean="0"/>
              <a:t>‹#›</a:t>
            </a:fld>
            <a:endParaRPr lang="x-none"/>
          </a:p>
        </p:txBody>
      </p:sp>
    </p:spTree>
    <p:extLst>
      <p:ext uri="{BB962C8B-B14F-4D97-AF65-F5344CB8AC3E}">
        <p14:creationId xmlns:p14="http://schemas.microsoft.com/office/powerpoint/2010/main" val="2531348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8FBC86-0829-41DB-B2C0-982307B647D2}" type="datetimeFigureOut">
              <a:rPr lang="x-none" smtClean="0"/>
              <a:t>25/03/2021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01FECD39-36B4-49CE-AFEA-81DDC6399AE2}" type="slidenum">
              <a:rPr lang="x-none" smtClean="0"/>
              <a:t>‹#›</a:t>
            </a:fld>
            <a:endParaRPr lang="x-none"/>
          </a:p>
        </p:txBody>
      </p:sp>
    </p:spTree>
    <p:extLst>
      <p:ext uri="{BB962C8B-B14F-4D97-AF65-F5344CB8AC3E}">
        <p14:creationId xmlns:p14="http://schemas.microsoft.com/office/powerpoint/2010/main" val="1522310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8FBC86-0829-41DB-B2C0-982307B647D2}" type="datetimeFigureOut">
              <a:rPr lang="x-none" smtClean="0"/>
              <a:t>25/03/2021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01FECD39-36B4-49CE-AFEA-81DDC6399AE2}" type="slidenum">
              <a:rPr lang="x-none" smtClean="0"/>
              <a:t>‹#›</a:t>
            </a:fld>
            <a:endParaRPr lang="x-none"/>
          </a:p>
        </p:txBody>
      </p:sp>
    </p:spTree>
    <p:extLst>
      <p:ext uri="{BB962C8B-B14F-4D97-AF65-F5344CB8AC3E}">
        <p14:creationId xmlns:p14="http://schemas.microsoft.com/office/powerpoint/2010/main" val="2765556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68FBC86-0829-41DB-B2C0-982307B647D2}" type="datetimeFigureOut">
              <a:rPr lang="x-none" smtClean="0"/>
              <a:t>25/03/2021</a:t>
            </a:fld>
            <a:endParaRPr lang="x-none"/>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x-none"/>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1FECD39-36B4-49CE-AFEA-81DDC6399AE2}" type="slidenum">
              <a:rPr lang="x-none" smtClean="0"/>
              <a:t>‹#›</a:t>
            </a:fld>
            <a:endParaRPr lang="x-none"/>
          </a:p>
        </p:txBody>
      </p:sp>
    </p:spTree>
    <p:extLst>
      <p:ext uri="{BB962C8B-B14F-4D97-AF65-F5344CB8AC3E}">
        <p14:creationId xmlns:p14="http://schemas.microsoft.com/office/powerpoint/2010/main" val="79350889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Switchgear" TargetMode="External"/><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hyperlink" Target="https://www.needpix.com/photo/1752075/telephone-pole-telegraph-pole-overhead-line-mast-aboveground-the-telephone-line-telephone-line-telephone-network-insulators"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imple.wikipedia.org/wiki/Transmission_tower" TargetMode="External"/><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ommons.wikimedia.org/wiki/File:Several_power_pole_made_of_concrete,_in_Iran_2017_--_%DA%86%D9%86%D8%AF_%D8%AA%DB%8C%D8%B1_%D8%A8%D8%B1%D9%82_%D8%A8%D8%AA%D9%86%DB%8C_%D8%AF%D8%B1_%D8%A7%DB%8C%D8%B1%D8%A7%D9%86.jpg" TargetMode="External"/><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7.sv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4FEC71A-6D7D-4FF1-AB44-EA6EDC6079D3}"/>
              </a:ext>
            </a:extLst>
          </p:cNvPr>
          <p:cNvPicPr>
            <a:picLocks noChangeAspect="1"/>
          </p:cNvPicPr>
          <p:nvPr/>
        </p:nvPicPr>
        <p:blipFill>
          <a:blip r:embed="rId2"/>
          <a:stretch>
            <a:fillRect/>
          </a:stretch>
        </p:blipFill>
        <p:spPr>
          <a:xfrm>
            <a:off x="4295552" y="-7088"/>
            <a:ext cx="7896447" cy="6858000"/>
          </a:xfrm>
          <a:prstGeom prst="rect">
            <a:avLst/>
          </a:prstGeom>
          <a:effectLst>
            <a:glow rad="127000">
              <a:schemeClr val="accent1"/>
            </a:glow>
          </a:effectLst>
        </p:spPr>
      </p:pic>
      <p:sp>
        <p:nvSpPr>
          <p:cNvPr id="2" name="Content Placeholder 1"/>
          <p:cNvSpPr>
            <a:spLocks noGrp="1"/>
          </p:cNvSpPr>
          <p:nvPr>
            <p:ph idx="1"/>
          </p:nvPr>
        </p:nvSpPr>
        <p:spPr>
          <a:xfrm>
            <a:off x="0" y="843517"/>
            <a:ext cx="4492486" cy="3707218"/>
          </a:xfrm>
        </p:spPr>
        <p:txBody>
          <a:bodyPr>
            <a:normAutofit/>
          </a:bodyPr>
          <a:lstStyle/>
          <a:p>
            <a:pPr>
              <a:buNone/>
            </a:pPr>
            <a:r>
              <a:rPr lang="en-GB" sz="4000" b="1" dirty="0"/>
              <a:t>POWER</a:t>
            </a:r>
          </a:p>
          <a:p>
            <a:pPr>
              <a:buNone/>
            </a:pPr>
            <a:r>
              <a:rPr lang="en-GB" sz="4000" b="1" dirty="0"/>
              <a:t>DISTRIBUTION</a:t>
            </a:r>
          </a:p>
          <a:p>
            <a:pPr>
              <a:buNone/>
            </a:pPr>
            <a:r>
              <a:rPr lang="en-GB" sz="4000" b="1" dirty="0"/>
              <a:t>NETWORK</a:t>
            </a:r>
          </a:p>
        </p:txBody>
      </p:sp>
      <p:sp>
        <p:nvSpPr>
          <p:cNvPr id="4" name="TextBox 3">
            <a:extLst>
              <a:ext uri="{FF2B5EF4-FFF2-40B4-BE49-F238E27FC236}">
                <a16:creationId xmlns:a16="http://schemas.microsoft.com/office/drawing/2014/main" xmlns="" id="{0BA10721-E427-44AA-B9F8-9CC1FF9BF526}"/>
              </a:ext>
            </a:extLst>
          </p:cNvPr>
          <p:cNvSpPr txBox="1"/>
          <p:nvPr/>
        </p:nvSpPr>
        <p:spPr>
          <a:xfrm>
            <a:off x="67917" y="5032008"/>
            <a:ext cx="6028083" cy="738664"/>
          </a:xfrm>
          <a:prstGeom prst="rect">
            <a:avLst/>
          </a:prstGeom>
          <a:noFill/>
        </p:spPr>
        <p:txBody>
          <a:bodyPr wrap="square" rtlCol="0">
            <a:spAutoFit/>
          </a:bodyPr>
          <a:lstStyle/>
          <a:p>
            <a:r>
              <a:rPr lang="en-US" sz="2400" b="1" dirty="0">
                <a:solidFill>
                  <a:schemeClr val="tx1">
                    <a:lumMod val="65000"/>
                    <a:lumOff val="35000"/>
                  </a:schemeClr>
                </a:solidFill>
                <a:latin typeface="+mj-lt"/>
              </a:rPr>
              <a:t>ENGR. ADEOLU TAIWO</a:t>
            </a:r>
          </a:p>
          <a:p>
            <a:endParaRPr lang="x-none" dirty="0"/>
          </a:p>
        </p:txBody>
      </p:sp>
    </p:spTree>
    <p:extLst>
      <p:ext uri="{BB962C8B-B14F-4D97-AF65-F5344CB8AC3E}">
        <p14:creationId xmlns:p14="http://schemas.microsoft.com/office/powerpoint/2010/main" val="268471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A14534F-4500-4194-8080-06D302DCF3A3}"/>
              </a:ext>
            </a:extLst>
          </p:cNvPr>
          <p:cNvSpPr>
            <a:spLocks noGrp="1"/>
          </p:cNvSpPr>
          <p:nvPr>
            <p:ph type="title"/>
          </p:nvPr>
        </p:nvSpPr>
        <p:spPr>
          <a:xfrm>
            <a:off x="684212" y="685799"/>
            <a:ext cx="3747111" cy="4892040"/>
          </a:xfrm>
        </p:spPr>
        <p:txBody>
          <a:bodyPr>
            <a:normAutofit/>
          </a:bodyPr>
          <a:lstStyle/>
          <a:p>
            <a:pPr algn="r"/>
            <a:r>
              <a:rPr lang="en-US" b="1">
                <a:latin typeface="Tahoma" panose="020B0604030504040204" pitchFamily="34" charset="0"/>
                <a:ea typeface="Tahoma" panose="020B0604030504040204" pitchFamily="34" charset="0"/>
                <a:cs typeface="Tahoma" panose="020B0604030504040204" pitchFamily="34" charset="0"/>
              </a:rPr>
              <a:t>Overhead Distribution network</a:t>
            </a:r>
            <a:endParaRPr lang="x-none" b="1">
              <a:latin typeface="Tahoma" panose="020B0604030504040204" pitchFamily="34" charset="0"/>
              <a:ea typeface="Tahoma" panose="020B0604030504040204" pitchFamily="34" charset="0"/>
              <a:cs typeface="Tahoma" panose="020B0604030504040204" pitchFamily="34" charset="0"/>
            </a:endParaRPr>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143E3013-F5DC-4530-AF08-A8C17D642CF3}"/>
              </a:ext>
            </a:extLst>
          </p:cNvPr>
          <p:cNvSpPr>
            <a:spLocks noGrp="1"/>
          </p:cNvSpPr>
          <p:nvPr>
            <p:ph idx="1"/>
          </p:nvPr>
        </p:nvSpPr>
        <p:spPr>
          <a:xfrm>
            <a:off x="4979962" y="685799"/>
            <a:ext cx="6288260" cy="4892040"/>
          </a:xfrm>
        </p:spPr>
        <p:txBody>
          <a:bodyPr>
            <a:normAutofit/>
          </a:bodyPr>
          <a:lstStyle/>
          <a:p>
            <a:pPr marL="0" indent="0" algn="just">
              <a:buNone/>
            </a:pPr>
            <a:r>
              <a:rPr lang="en-US" sz="3600" b="1" dirty="0">
                <a:solidFill>
                  <a:schemeClr val="tx1"/>
                </a:solidFill>
                <a:latin typeface="Tahoma" panose="020B0604030504040204" pitchFamily="34" charset="0"/>
                <a:ea typeface="Tahoma" panose="020B0604030504040204" pitchFamily="34" charset="0"/>
                <a:cs typeface="Tahoma" panose="020B0604030504040204" pitchFamily="34" charset="0"/>
              </a:rPr>
              <a:t>Overhead distribution network is an electrical network where the electrical conductors are erected on structures in the open to distribute power supply to energy consumers or users. </a:t>
            </a:r>
            <a:endParaRPr lang="x-none" sz="36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3432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29448D9-8F1D-4CFE-93BA-E0272F0DBD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6F3F47C-FD01-4E2C-A85A-D9083674E654}"/>
              </a:ext>
            </a:extLst>
          </p:cNvPr>
          <p:cNvSpPr>
            <a:spLocks noGrp="1"/>
          </p:cNvSpPr>
          <p:nvPr>
            <p:ph type="title"/>
          </p:nvPr>
        </p:nvSpPr>
        <p:spPr>
          <a:xfrm>
            <a:off x="490884" y="412306"/>
            <a:ext cx="7543800" cy="672215"/>
          </a:xfrm>
        </p:spPr>
        <p:txBody>
          <a:bodyPr>
            <a:normAutofit fontScale="90000"/>
          </a:bodyPr>
          <a:lstStyle/>
          <a:p>
            <a:r>
              <a:rPr lang="en-US" b="1" dirty="0">
                <a:latin typeface="Tahoma" panose="020B0604030504040204" pitchFamily="34" charset="0"/>
                <a:ea typeface="Tahoma" panose="020B0604030504040204" pitchFamily="34" charset="0"/>
                <a:cs typeface="Tahoma" panose="020B0604030504040204" pitchFamily="34" charset="0"/>
              </a:rPr>
              <a:t>ROUTE SURVEY</a:t>
            </a:r>
            <a:r>
              <a:rPr lang="en-US" dirty="0"/>
              <a:t/>
            </a:r>
            <a:br>
              <a:rPr lang="en-US" dirty="0"/>
            </a:br>
            <a:endParaRPr lang="x-none" dirty="0"/>
          </a:p>
        </p:txBody>
      </p:sp>
      <p:sp>
        <p:nvSpPr>
          <p:cNvPr id="3" name="Content Placeholder 2">
            <a:extLst>
              <a:ext uri="{FF2B5EF4-FFF2-40B4-BE49-F238E27FC236}">
                <a16:creationId xmlns:a16="http://schemas.microsoft.com/office/drawing/2014/main" xmlns="" id="{31772EAB-6DF5-4C2F-993C-0275CC38EEDB}"/>
              </a:ext>
            </a:extLst>
          </p:cNvPr>
          <p:cNvSpPr>
            <a:spLocks noGrp="1"/>
          </p:cNvSpPr>
          <p:nvPr>
            <p:ph idx="1"/>
          </p:nvPr>
        </p:nvSpPr>
        <p:spPr>
          <a:xfrm>
            <a:off x="516216" y="1084522"/>
            <a:ext cx="6033439" cy="5361172"/>
          </a:xfrm>
        </p:spPr>
        <p:txBody>
          <a:bodyPr>
            <a:normAutofit fontScale="92500" lnSpcReduction="10000"/>
          </a:bodyPr>
          <a:lstStyle/>
          <a:p>
            <a:pPr marL="0" indent="0">
              <a:buNone/>
            </a:pPr>
            <a:r>
              <a:rPr lang="en-US" sz="3600" b="1" dirty="0">
                <a:solidFill>
                  <a:schemeClr val="tx1"/>
                </a:solidFill>
                <a:latin typeface="Tahoma" panose="020B0604030504040204" pitchFamily="34" charset="0"/>
                <a:ea typeface="Tahoma" panose="020B0604030504040204" pitchFamily="34" charset="0"/>
                <a:cs typeface="Tahoma" panose="020B0604030504040204" pitchFamily="34" charset="0"/>
              </a:rPr>
              <a:t>Produce a survey plan and profile of the route. NESIS 5.1.1</a:t>
            </a:r>
            <a:endParaRPr lang="x-none" sz="3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buFont typeface="Arial" panose="020B0604020202020204" pitchFamily="34" charset="0"/>
              <a:buChar char="•"/>
            </a:pPr>
            <a:r>
              <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What to consider during the route survey?</a:t>
            </a:r>
            <a:endParaRPr lang="x-none"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buFont typeface="Arial" panose="020B0604020202020204" pitchFamily="34" charset="0"/>
              <a:buChar char="•"/>
            </a:pPr>
            <a:r>
              <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Topography, type of soil, type of settlement, type of connections </a:t>
            </a:r>
            <a:r>
              <a:rPr lang="en-US" sz="3200" b="1" dirty="0" err="1">
                <a:solidFill>
                  <a:schemeClr val="tx1"/>
                </a:solidFill>
                <a:latin typeface="Tahoma" panose="020B0604030504040204" pitchFamily="34" charset="0"/>
                <a:ea typeface="Tahoma" panose="020B0604030504040204" pitchFamily="34" charset="0"/>
                <a:cs typeface="Tahoma" panose="020B0604030504040204" pitchFamily="34" charset="0"/>
              </a:rPr>
              <a:t>etc</a:t>
            </a:r>
            <a:endParaRPr lang="x-none"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buFont typeface="Arial" panose="020B0604020202020204" pitchFamily="34" charset="0"/>
              <a:buChar char="•"/>
            </a:pPr>
            <a:r>
              <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Is the construction within the Township or an Inter-township connection?</a:t>
            </a:r>
            <a:endParaRPr lang="x-none"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x-none" dirty="0"/>
          </a:p>
        </p:txBody>
      </p:sp>
      <p:pic>
        <p:nvPicPr>
          <p:cNvPr id="5" name="Picture 4" descr="Pins in a map">
            <a:extLst>
              <a:ext uri="{FF2B5EF4-FFF2-40B4-BE49-F238E27FC236}">
                <a16:creationId xmlns:a16="http://schemas.microsoft.com/office/drawing/2014/main" xmlns="" id="{49C0D33B-8AD4-47D2-831A-D430A8EFC9F2}"/>
              </a:ext>
            </a:extLst>
          </p:cNvPr>
          <p:cNvPicPr>
            <a:picLocks noChangeAspect="1"/>
          </p:cNvPicPr>
          <p:nvPr/>
        </p:nvPicPr>
        <p:blipFill rotWithShape="1">
          <a:blip r:embed="rId2"/>
          <a:srcRect l="34017" r="33168" b="-1"/>
          <a:stretch/>
        </p:blipFill>
        <p:spPr>
          <a:xfrm>
            <a:off x="7022514" y="-35838"/>
            <a:ext cx="5086430" cy="6911153"/>
          </a:xfrm>
          <a:prstGeom prst="rect">
            <a:avLst/>
          </a:prstGeom>
          <a:effectLst>
            <a:innerShdw blurRad="57150" dist="38100" dir="14460000">
              <a:prstClr val="black">
                <a:alpha val="70000"/>
              </a:prstClr>
            </a:innerShdw>
          </a:effectLst>
        </p:spPr>
      </p:pic>
      <p:grpSp>
        <p:nvGrpSpPr>
          <p:cNvPr id="12" name="Group 11">
            <a:extLst>
              <a:ext uri="{FF2B5EF4-FFF2-40B4-BE49-F238E27FC236}">
                <a16:creationId xmlns:a16="http://schemas.microsoft.com/office/drawing/2014/main" xmlns="" id="{94749DEA-AC6C-4834-A330-03A1796B89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3" name="Straight Connector 12">
              <a:extLst>
                <a:ext uri="{FF2B5EF4-FFF2-40B4-BE49-F238E27FC236}">
                  <a16:creationId xmlns:a16="http://schemas.microsoft.com/office/drawing/2014/main" xmlns="" id="{20CBC5D1-BAF0-454E-9D7C-68370AA9545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8ABB9F45-32F7-4915-A94F-F1E34B32DED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94EA6F09-00FD-4C50-A2DF-D0B1CC4C9AB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4B8B975B-2618-4734-A401-FAB7451901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4EF4B123-0577-4F10-986B-6BD86396AB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67890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33F367-76E5-4D2A-96B1-4FD443CDD1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1" name="Snip Diagonal Corner Rectangle 21">
            <a:extLst>
              <a:ext uri="{FF2B5EF4-FFF2-40B4-BE49-F238E27FC236}">
                <a16:creationId xmlns:a16="http://schemas.microsoft.com/office/drawing/2014/main" xmlns="" id="{6F769419-3E73-449D-B62A-0CDEC946A6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xmlns="" id="{A6515200-42F9-488F-9895-6CDBCD1E87C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xmlns="" id="{43185F0E-78D5-4C2D-9239-D3515B44883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D5BD9142-FF9C-4EED-A027-18D095481B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42F547D3-9752-4481-B3A8-50E08610B8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F1999C2F-3D0D-4813-9696-83630A6FEAB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EC737390-C9CA-456B-9F40-D7A76EA242E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4" name="Content Placeholder 3">
            <a:extLst>
              <a:ext uri="{FF2B5EF4-FFF2-40B4-BE49-F238E27FC236}">
                <a16:creationId xmlns:a16="http://schemas.microsoft.com/office/drawing/2014/main" xmlns="" id="{EFE1BB48-E740-4A43-8882-A2A7C1CF996B}"/>
              </a:ext>
            </a:extLst>
          </p:cNvPr>
          <p:cNvGraphicFramePr>
            <a:graphicFrameLocks noGrp="1"/>
          </p:cNvGraphicFramePr>
          <p:nvPr>
            <p:ph idx="1"/>
            <p:extLst>
              <p:ext uri="{D42A27DB-BD31-4B8C-83A1-F6EECF244321}">
                <p14:modId xmlns:p14="http://schemas.microsoft.com/office/powerpoint/2010/main" val="1116972288"/>
              </p:ext>
            </p:extLst>
          </p:nvPr>
        </p:nvGraphicFramePr>
        <p:xfrm>
          <a:off x="1020725" y="685800"/>
          <a:ext cx="9894926" cy="5486400"/>
        </p:xfrm>
        <a:graphic>
          <a:graphicData uri="http://schemas.openxmlformats.org/drawingml/2006/table">
            <a:tbl>
              <a:tblPr firstRow="1" firstCol="1" bandRow="1">
                <a:noFill/>
                <a:tableStyleId>{5C22544A-7EE6-4342-B048-85BDC9FD1C3A}</a:tableStyleId>
              </a:tblPr>
              <a:tblGrid>
                <a:gridCol w="2887706">
                  <a:extLst>
                    <a:ext uri="{9D8B030D-6E8A-4147-A177-3AD203B41FA5}">
                      <a16:colId xmlns:a16="http://schemas.microsoft.com/office/drawing/2014/main" xmlns="" val="58682728"/>
                    </a:ext>
                  </a:extLst>
                </a:gridCol>
                <a:gridCol w="4226331">
                  <a:extLst>
                    <a:ext uri="{9D8B030D-6E8A-4147-A177-3AD203B41FA5}">
                      <a16:colId xmlns:a16="http://schemas.microsoft.com/office/drawing/2014/main" xmlns="" val="2426163764"/>
                    </a:ext>
                  </a:extLst>
                </a:gridCol>
                <a:gridCol w="1364308">
                  <a:extLst>
                    <a:ext uri="{9D8B030D-6E8A-4147-A177-3AD203B41FA5}">
                      <a16:colId xmlns:a16="http://schemas.microsoft.com/office/drawing/2014/main" xmlns="" val="1615691479"/>
                    </a:ext>
                  </a:extLst>
                </a:gridCol>
                <a:gridCol w="1416581">
                  <a:extLst>
                    <a:ext uri="{9D8B030D-6E8A-4147-A177-3AD203B41FA5}">
                      <a16:colId xmlns:a16="http://schemas.microsoft.com/office/drawing/2014/main" xmlns="" val="1339331247"/>
                    </a:ext>
                  </a:extLst>
                </a:gridCol>
              </a:tblGrid>
              <a:tr h="957930">
                <a:tc gridSpan="2">
                  <a:txBody>
                    <a:bodyPr/>
                    <a:lstStyle/>
                    <a:p>
                      <a:pPr>
                        <a:lnSpc>
                          <a:spcPct val="107000"/>
                        </a:lnSpc>
                        <a:spcAft>
                          <a:spcPts val="0"/>
                        </a:spcAft>
                      </a:pPr>
                      <a:r>
                        <a:rPr lang="en-US" sz="2000" b="1">
                          <a:solidFill>
                            <a:srgbClr val="FFFFFF"/>
                          </a:solidFill>
                          <a:effectLst/>
                          <a:latin typeface="Tahoma" panose="020B0604030504040204" pitchFamily="34" charset="0"/>
                          <a:ea typeface="Tahoma" panose="020B0604030504040204" pitchFamily="34" charset="0"/>
                          <a:cs typeface="Tahoma" panose="020B0604030504040204" pitchFamily="34" charset="0"/>
                        </a:rPr>
                        <a:t>TOWNSHIP DISTRIBUTION NETWORK (TDN)</a:t>
                      </a:r>
                      <a:endParaRPr lang="x-none" sz="2000" b="1">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204747" marR="122848" marT="122848" marB="122848">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hMerge="1">
                  <a:txBody>
                    <a:bodyPr/>
                    <a:lstStyle/>
                    <a:p>
                      <a:endParaRPr lang="x-none"/>
                    </a:p>
                  </a:txBody>
                  <a:tcPr/>
                </a:tc>
                <a:tc gridSpan="2">
                  <a:txBody>
                    <a:bodyPr/>
                    <a:lstStyle/>
                    <a:p>
                      <a:pPr>
                        <a:lnSpc>
                          <a:spcPct val="107000"/>
                        </a:lnSpc>
                        <a:spcAft>
                          <a:spcPts val="0"/>
                        </a:spcAft>
                      </a:pPr>
                      <a:r>
                        <a:rPr lang="en-US" sz="2000" b="1">
                          <a:solidFill>
                            <a:srgbClr val="FFFFFF"/>
                          </a:solidFill>
                          <a:effectLst/>
                          <a:latin typeface="Tahoma" panose="020B0604030504040204" pitchFamily="34" charset="0"/>
                          <a:ea typeface="Tahoma" panose="020B0604030504040204" pitchFamily="34" charset="0"/>
                          <a:cs typeface="Tahoma" panose="020B0604030504040204" pitchFamily="34" charset="0"/>
                        </a:rPr>
                        <a:t>SPAN LENGTH</a:t>
                      </a:r>
                      <a:endParaRPr lang="x-none" sz="2000" b="1">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204747" marR="122848" marT="122848" marB="122848">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tc hMerge="1">
                  <a:txBody>
                    <a:bodyPr/>
                    <a:lstStyle/>
                    <a:p>
                      <a:endParaRPr lang="x-none"/>
                    </a:p>
                  </a:txBody>
                  <a:tcPr/>
                </a:tc>
                <a:extLst>
                  <a:ext uri="{0D108BD9-81ED-4DB2-BD59-A6C34878D82A}">
                    <a16:rowId xmlns:a16="http://schemas.microsoft.com/office/drawing/2014/main" xmlns="" val="2671346010"/>
                  </a:ext>
                </a:extLst>
              </a:tr>
              <a:tr h="1005610">
                <a:tc>
                  <a:txBody>
                    <a:bodyPr/>
                    <a:lstStyle/>
                    <a:p>
                      <a:pPr>
                        <a:lnSpc>
                          <a:spcPct val="107000"/>
                        </a:lnSpc>
                        <a:spcAft>
                          <a:spcPts val="0"/>
                        </a:spcAft>
                      </a:pPr>
                      <a:r>
                        <a:rPr lang="en-US" sz="2000" b="1">
                          <a:solidFill>
                            <a:srgbClr val="FFFFFF"/>
                          </a:solidFill>
                          <a:effectLst/>
                          <a:latin typeface="Tahoma" panose="020B0604030504040204" pitchFamily="34" charset="0"/>
                          <a:ea typeface="Tahoma" panose="020B0604030504040204" pitchFamily="34" charset="0"/>
                          <a:cs typeface="Tahoma" panose="020B0604030504040204" pitchFamily="34" charset="0"/>
                        </a:rPr>
                        <a:t>Type of Construction</a:t>
                      </a:r>
                      <a:endParaRPr lang="x-none" sz="2000" b="1">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204747" marR="122848" marT="122848" marB="122848">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a:lnSpc>
                          <a:spcPct val="107000"/>
                        </a:lnSpc>
                        <a:spcAft>
                          <a:spcPts val="0"/>
                        </a:spcAft>
                      </a:pPr>
                      <a:r>
                        <a:rPr lang="en-US"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Conductor Type and Size</a:t>
                      </a:r>
                      <a:endParaRPr lang="x-none"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204747" marR="122848" marT="122848" marB="12284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nSpc>
                          <a:spcPct val="107000"/>
                        </a:lnSpc>
                        <a:spcAft>
                          <a:spcPts val="0"/>
                        </a:spcAft>
                      </a:pPr>
                      <a:r>
                        <a:rPr lang="en-US"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Min (m)</a:t>
                      </a:r>
                      <a:endParaRPr lang="x-none"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204747" marR="122848" marT="122848" marB="12284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nSpc>
                          <a:spcPct val="107000"/>
                        </a:lnSpc>
                        <a:spcAft>
                          <a:spcPts val="0"/>
                        </a:spcAft>
                      </a:pPr>
                      <a:r>
                        <a:rPr lang="en-US"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Max (m)</a:t>
                      </a:r>
                      <a:endParaRPr lang="x-none"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204747" marR="122848" marT="122848" marB="122848">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xmlns="" val="4111236814"/>
                  </a:ext>
                </a:extLst>
              </a:tr>
              <a:tr h="649069">
                <a:tc>
                  <a:txBody>
                    <a:bodyPr/>
                    <a:lstStyle/>
                    <a:p>
                      <a:pPr>
                        <a:lnSpc>
                          <a:spcPct val="107000"/>
                        </a:lnSpc>
                        <a:spcAft>
                          <a:spcPts val="0"/>
                        </a:spcAft>
                      </a:pPr>
                      <a:r>
                        <a:rPr lang="en-US" sz="2000" b="1">
                          <a:solidFill>
                            <a:srgbClr val="FFFFFF"/>
                          </a:solidFill>
                          <a:effectLst/>
                          <a:latin typeface="Tahoma" panose="020B0604030504040204" pitchFamily="34" charset="0"/>
                          <a:ea typeface="Tahoma" panose="020B0604030504040204" pitchFamily="34" charset="0"/>
                          <a:cs typeface="Tahoma" panose="020B0604030504040204" pitchFamily="34" charset="0"/>
                        </a:rPr>
                        <a:t>LV (400V)</a:t>
                      </a:r>
                      <a:endParaRPr lang="x-none" sz="2000" b="1">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204747" marR="122848" marT="122848" marB="122848">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a:lnSpc>
                          <a:spcPct val="107000"/>
                        </a:lnSpc>
                        <a:spcAft>
                          <a:spcPts val="0"/>
                        </a:spcAft>
                      </a:pPr>
                      <a:r>
                        <a:rPr lang="en-US"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70mm</a:t>
                      </a:r>
                      <a:r>
                        <a:rPr lang="en-US" sz="2000" baseline="30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2</a:t>
                      </a:r>
                      <a:r>
                        <a:rPr lang="en-US"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100mm</a:t>
                      </a:r>
                      <a:r>
                        <a:rPr lang="en-US" sz="2000" baseline="30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2</a:t>
                      </a:r>
                      <a:r>
                        <a:rPr lang="en-US"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AAC</a:t>
                      </a:r>
                      <a:endParaRPr lang="x-none"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204747" marR="122848" marT="122848" marB="12284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nSpc>
                          <a:spcPct val="107000"/>
                        </a:lnSpc>
                        <a:spcAft>
                          <a:spcPts val="0"/>
                        </a:spcAft>
                      </a:pPr>
                      <a:r>
                        <a:rPr lang="en-US" sz="2000"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45</a:t>
                      </a:r>
                      <a:endParaRPr lang="x-none" sz="2000"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204747" marR="122848" marT="122848" marB="12284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nSpc>
                          <a:spcPct val="107000"/>
                        </a:lnSpc>
                        <a:spcAft>
                          <a:spcPts val="0"/>
                        </a:spcAft>
                      </a:pPr>
                      <a:r>
                        <a:rPr lang="en-US"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50</a:t>
                      </a:r>
                      <a:endParaRPr lang="x-none"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204747" marR="122848" marT="122848" marB="122848">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xmlns="" val="3545858517"/>
                  </a:ext>
                </a:extLst>
              </a:tr>
              <a:tr h="1266792">
                <a:tc>
                  <a:txBody>
                    <a:bodyPr/>
                    <a:lstStyle/>
                    <a:p>
                      <a:pPr>
                        <a:lnSpc>
                          <a:spcPct val="107000"/>
                        </a:lnSpc>
                        <a:spcAft>
                          <a:spcPts val="0"/>
                        </a:spcAft>
                      </a:pPr>
                      <a:r>
                        <a:rPr lang="en-US" sz="2000" b="1">
                          <a:solidFill>
                            <a:srgbClr val="FFFFFF"/>
                          </a:solidFill>
                          <a:effectLst/>
                          <a:latin typeface="Tahoma" panose="020B0604030504040204" pitchFamily="34" charset="0"/>
                          <a:ea typeface="Tahoma" panose="020B0604030504040204" pitchFamily="34" charset="0"/>
                          <a:cs typeface="Tahoma" panose="020B0604030504040204" pitchFamily="34" charset="0"/>
                        </a:rPr>
                        <a:t>HV/LV (33/11/0.4kV)</a:t>
                      </a:r>
                      <a:endParaRPr lang="x-none" sz="2000" b="1">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204747" marR="122848" marT="122848" marB="122848">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a:lnSpc>
                          <a:spcPct val="107000"/>
                        </a:lnSpc>
                        <a:spcAft>
                          <a:spcPts val="0"/>
                        </a:spcAft>
                      </a:pPr>
                      <a:r>
                        <a:rPr lang="en-US"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70mm</a:t>
                      </a:r>
                      <a:r>
                        <a:rPr lang="en-US" sz="2000" baseline="30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2</a:t>
                      </a:r>
                      <a:r>
                        <a:rPr lang="en-US"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100mm</a:t>
                      </a:r>
                      <a:r>
                        <a:rPr lang="en-US" sz="2000" baseline="30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2</a:t>
                      </a:r>
                      <a:r>
                        <a:rPr lang="en-US"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150mm</a:t>
                      </a:r>
                      <a:r>
                        <a:rPr lang="en-US" sz="2000" baseline="30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2</a:t>
                      </a:r>
                      <a:r>
                        <a:rPr lang="en-US"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AAC 100mm</a:t>
                      </a:r>
                      <a:r>
                        <a:rPr lang="en-US" sz="2000" baseline="30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2</a:t>
                      </a:r>
                      <a:r>
                        <a:rPr lang="en-US"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150mm</a:t>
                      </a:r>
                      <a:r>
                        <a:rPr lang="en-US" sz="2000" baseline="30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2</a:t>
                      </a:r>
                      <a:r>
                        <a:rPr lang="en-US"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ACSR</a:t>
                      </a:r>
                      <a:endParaRPr lang="x-none"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204747" marR="122848" marT="122848" marB="12284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nSpc>
                          <a:spcPct val="107000"/>
                        </a:lnSpc>
                        <a:spcAft>
                          <a:spcPts val="0"/>
                        </a:spcAft>
                      </a:pPr>
                      <a:r>
                        <a:rPr lang="en-US"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45</a:t>
                      </a:r>
                      <a:endParaRPr lang="x-none"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204747" marR="122848" marT="122848" marB="12284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nSpc>
                          <a:spcPct val="107000"/>
                        </a:lnSpc>
                        <a:spcAft>
                          <a:spcPts val="0"/>
                        </a:spcAft>
                      </a:pPr>
                      <a:r>
                        <a:rPr lang="en-US"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50</a:t>
                      </a:r>
                      <a:endParaRPr lang="x-none"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204747" marR="122848" marT="122848" marB="122848">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xmlns="" val="1966624050"/>
                  </a:ext>
                </a:extLst>
              </a:tr>
              <a:tr h="957930">
                <a:tc>
                  <a:txBody>
                    <a:bodyPr/>
                    <a:lstStyle/>
                    <a:p>
                      <a:pPr>
                        <a:lnSpc>
                          <a:spcPct val="107000"/>
                        </a:lnSpc>
                        <a:spcAft>
                          <a:spcPts val="0"/>
                        </a:spcAft>
                      </a:pPr>
                      <a:r>
                        <a:rPr lang="en-US" sz="2000" b="1">
                          <a:solidFill>
                            <a:srgbClr val="FFFFFF"/>
                          </a:solidFill>
                          <a:effectLst/>
                          <a:latin typeface="Tahoma" panose="020B0604030504040204" pitchFamily="34" charset="0"/>
                          <a:ea typeface="Tahoma" panose="020B0604030504040204" pitchFamily="34" charset="0"/>
                          <a:cs typeface="Tahoma" panose="020B0604030504040204" pitchFamily="34" charset="0"/>
                        </a:rPr>
                        <a:t>HV (11kV)</a:t>
                      </a:r>
                      <a:endParaRPr lang="x-none" sz="2000" b="1">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204747" marR="122848" marT="122848" marB="122848">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a:lnSpc>
                          <a:spcPct val="107000"/>
                        </a:lnSpc>
                        <a:spcAft>
                          <a:spcPts val="0"/>
                        </a:spcAft>
                      </a:pPr>
                      <a:r>
                        <a:rPr lang="en-US"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100mm</a:t>
                      </a:r>
                      <a:r>
                        <a:rPr lang="en-US" sz="2000" baseline="30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2</a:t>
                      </a:r>
                      <a:r>
                        <a:rPr lang="en-US"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150mm</a:t>
                      </a:r>
                      <a:r>
                        <a:rPr lang="en-US" sz="2000" baseline="30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2</a:t>
                      </a:r>
                      <a:r>
                        <a:rPr lang="en-US"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AAC, ACSR</a:t>
                      </a:r>
                      <a:endParaRPr lang="x-none"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204747" marR="122848" marT="122848" marB="12284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nSpc>
                          <a:spcPct val="107000"/>
                        </a:lnSpc>
                        <a:spcAft>
                          <a:spcPts val="0"/>
                        </a:spcAft>
                      </a:pPr>
                      <a:r>
                        <a:rPr lang="en-US"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45</a:t>
                      </a:r>
                      <a:endParaRPr lang="x-none"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204747" marR="122848" marT="122848" marB="12284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nSpc>
                          <a:spcPct val="107000"/>
                        </a:lnSpc>
                        <a:spcAft>
                          <a:spcPts val="0"/>
                        </a:spcAft>
                      </a:pPr>
                      <a:r>
                        <a:rPr lang="en-US"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50</a:t>
                      </a:r>
                      <a:endParaRPr lang="x-none"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204747" marR="122848" marT="122848" marB="122848">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xmlns="" val="3045535220"/>
                  </a:ext>
                </a:extLst>
              </a:tr>
              <a:tr h="649069">
                <a:tc>
                  <a:txBody>
                    <a:bodyPr/>
                    <a:lstStyle/>
                    <a:p>
                      <a:pPr>
                        <a:lnSpc>
                          <a:spcPct val="107000"/>
                        </a:lnSpc>
                        <a:spcAft>
                          <a:spcPts val="0"/>
                        </a:spcAft>
                      </a:pPr>
                      <a:r>
                        <a:rPr lang="en-US" sz="2000" b="1">
                          <a:solidFill>
                            <a:srgbClr val="FFFFFF"/>
                          </a:solidFill>
                          <a:effectLst/>
                          <a:latin typeface="Tahoma" panose="020B0604030504040204" pitchFamily="34" charset="0"/>
                          <a:ea typeface="Tahoma" panose="020B0604030504040204" pitchFamily="34" charset="0"/>
                          <a:cs typeface="Tahoma" panose="020B0604030504040204" pitchFamily="34" charset="0"/>
                        </a:rPr>
                        <a:t>HV (33kV)</a:t>
                      </a:r>
                      <a:endParaRPr lang="x-none" sz="2000" b="1">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204747" marR="122848" marT="122848" marB="122848">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noFill/>
                      <a:prstDash val="solid"/>
                    </a:lnB>
                    <a:solidFill>
                      <a:srgbClr val="636B68">
                        <a:alpha val="69804"/>
                      </a:srgbClr>
                    </a:solidFill>
                  </a:tcPr>
                </a:tc>
                <a:tc>
                  <a:txBody>
                    <a:bodyPr/>
                    <a:lstStyle/>
                    <a:p>
                      <a:pPr>
                        <a:lnSpc>
                          <a:spcPct val="107000"/>
                        </a:lnSpc>
                        <a:spcAft>
                          <a:spcPts val="0"/>
                        </a:spcAft>
                      </a:pPr>
                      <a:r>
                        <a:rPr lang="en-US"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150mm</a:t>
                      </a:r>
                      <a:r>
                        <a:rPr lang="en-US" sz="2000" baseline="30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2</a:t>
                      </a:r>
                      <a:r>
                        <a:rPr lang="en-US"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ACSR</a:t>
                      </a:r>
                      <a:endParaRPr lang="x-none"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204747" marR="122848" marT="122848" marB="12284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a:lnSpc>
                          <a:spcPct val="107000"/>
                        </a:lnSpc>
                        <a:spcAft>
                          <a:spcPts val="0"/>
                        </a:spcAft>
                      </a:pPr>
                      <a:r>
                        <a:rPr lang="en-US"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45</a:t>
                      </a:r>
                      <a:endParaRPr lang="x-none" sz="200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204747" marR="122848" marT="122848" marB="12284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a:lnSpc>
                          <a:spcPct val="107000"/>
                        </a:lnSpc>
                        <a:spcAft>
                          <a:spcPts val="0"/>
                        </a:spcAft>
                      </a:pPr>
                      <a:r>
                        <a:rPr lang="en-US" sz="2000"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50</a:t>
                      </a:r>
                      <a:endParaRPr lang="x-none" sz="2000"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204747" marR="122848" marT="122848" marB="122848">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xmlns="" val="19365676"/>
                  </a:ext>
                </a:extLst>
              </a:tr>
            </a:tbl>
          </a:graphicData>
        </a:graphic>
      </p:graphicFrame>
    </p:spTree>
    <p:extLst>
      <p:ext uri="{BB962C8B-B14F-4D97-AF65-F5344CB8AC3E}">
        <p14:creationId xmlns:p14="http://schemas.microsoft.com/office/powerpoint/2010/main" val="3796663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AE45261-7584-4688-A4A3-724AC140F4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1" name="Snip Diagonal Corner Rectangle 21">
            <a:extLst>
              <a:ext uri="{FF2B5EF4-FFF2-40B4-BE49-F238E27FC236}">
                <a16:creationId xmlns:a16="http://schemas.microsoft.com/office/drawing/2014/main" xmlns="" id="{6A3DF0D0-07D5-4FAC-A12C-923E178CCB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20722"/>
            <a:ext cx="12188824" cy="3612950"/>
          </a:xfrm>
          <a:prstGeom prst="snip2DiagRect">
            <a:avLst>
              <a:gd name="adj1" fmla="val 8741"/>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xmlns="" id="{1EEF4727-6B5C-4FA7-968D-912F35A4CAE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xmlns="" id="{52FE142A-A0FD-4557-92D4-A7A7F27CBF0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7F84B8B9-9710-47C6-A3BC-99C562894D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693ADAE5-007B-4BBF-8DA6-2EB91A0BE76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F3DB8E36-978B-4F5D-B278-B1F45C5855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37484C8B-8B05-442F-A4F5-4192C7D0C9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4" name="Content Placeholder 3">
            <a:extLst>
              <a:ext uri="{FF2B5EF4-FFF2-40B4-BE49-F238E27FC236}">
                <a16:creationId xmlns:a16="http://schemas.microsoft.com/office/drawing/2014/main" xmlns="" id="{F1AE6F33-76C2-420B-B230-610D1D8D7C44}"/>
              </a:ext>
            </a:extLst>
          </p:cNvPr>
          <p:cNvGraphicFramePr>
            <a:graphicFrameLocks noGrp="1"/>
          </p:cNvGraphicFramePr>
          <p:nvPr>
            <p:ph idx="1"/>
            <p:extLst>
              <p:ext uri="{D42A27DB-BD31-4B8C-83A1-F6EECF244321}">
                <p14:modId xmlns:p14="http://schemas.microsoft.com/office/powerpoint/2010/main" val="3554766407"/>
              </p:ext>
            </p:extLst>
          </p:nvPr>
        </p:nvGraphicFramePr>
        <p:xfrm>
          <a:off x="1084521" y="1006996"/>
          <a:ext cx="9831129" cy="5141298"/>
        </p:xfrm>
        <a:graphic>
          <a:graphicData uri="http://schemas.openxmlformats.org/drawingml/2006/table">
            <a:tbl>
              <a:tblPr firstRow="1" firstCol="1" bandRow="1">
                <a:noFill/>
                <a:tableStyleId>{5C22544A-7EE6-4342-B048-85BDC9FD1C3A}</a:tableStyleId>
              </a:tblPr>
              <a:tblGrid>
                <a:gridCol w="3101376">
                  <a:extLst>
                    <a:ext uri="{9D8B030D-6E8A-4147-A177-3AD203B41FA5}">
                      <a16:colId xmlns:a16="http://schemas.microsoft.com/office/drawing/2014/main" xmlns="" val="3319338316"/>
                    </a:ext>
                  </a:extLst>
                </a:gridCol>
                <a:gridCol w="3824253">
                  <a:extLst>
                    <a:ext uri="{9D8B030D-6E8A-4147-A177-3AD203B41FA5}">
                      <a16:colId xmlns:a16="http://schemas.microsoft.com/office/drawing/2014/main" xmlns="" val="1323411286"/>
                    </a:ext>
                  </a:extLst>
                </a:gridCol>
                <a:gridCol w="1424767">
                  <a:extLst>
                    <a:ext uri="{9D8B030D-6E8A-4147-A177-3AD203B41FA5}">
                      <a16:colId xmlns:a16="http://schemas.microsoft.com/office/drawing/2014/main" xmlns="" val="1065245676"/>
                    </a:ext>
                  </a:extLst>
                </a:gridCol>
                <a:gridCol w="1480733">
                  <a:extLst>
                    <a:ext uri="{9D8B030D-6E8A-4147-A177-3AD203B41FA5}">
                      <a16:colId xmlns:a16="http://schemas.microsoft.com/office/drawing/2014/main" xmlns="" val="3941805889"/>
                    </a:ext>
                  </a:extLst>
                </a:gridCol>
              </a:tblGrid>
              <a:tr h="1209438">
                <a:tc gridSpan="2">
                  <a:txBody>
                    <a:bodyPr/>
                    <a:lstStyle/>
                    <a:p>
                      <a:pPr>
                        <a:lnSpc>
                          <a:spcPct val="107000"/>
                        </a:lnSpc>
                        <a:spcAft>
                          <a:spcPts val="0"/>
                        </a:spcAft>
                      </a:pPr>
                      <a:r>
                        <a:rPr lang="en-US" sz="3200" b="0" cap="all" spc="150">
                          <a:solidFill>
                            <a:schemeClr val="lt1"/>
                          </a:solidFill>
                          <a:effectLst/>
                          <a:latin typeface="Tahoma" panose="020B0604030504040204" pitchFamily="34" charset="0"/>
                          <a:ea typeface="Tahoma" panose="020B0604030504040204" pitchFamily="34" charset="0"/>
                          <a:cs typeface="Tahoma" panose="020B0604030504040204" pitchFamily="34" charset="0"/>
                        </a:rPr>
                        <a:t>INTER-TOWNSHIP CONNECTION (ITC)</a:t>
                      </a:r>
                      <a:endParaRPr lang="x-none" sz="3200" b="0" cap="all" spc="15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191058" marR="191058" marT="191058" marB="191058">
                    <a:lnL w="12700" cmpd="sng">
                      <a:noFill/>
                    </a:lnL>
                    <a:lnR w="12700" cmpd="sng">
                      <a:noFill/>
                    </a:lnR>
                    <a:lnT w="12700" cmpd="sng">
                      <a:noFill/>
                    </a:lnT>
                    <a:lnB w="38100" cmpd="sng">
                      <a:noFill/>
                    </a:lnB>
                    <a:solidFill>
                      <a:srgbClr val="505356"/>
                    </a:solidFill>
                  </a:tcPr>
                </a:tc>
                <a:tc hMerge="1">
                  <a:txBody>
                    <a:bodyPr/>
                    <a:lstStyle/>
                    <a:p>
                      <a:endParaRPr lang="x-none"/>
                    </a:p>
                  </a:txBody>
                  <a:tcPr/>
                </a:tc>
                <a:tc gridSpan="2">
                  <a:txBody>
                    <a:bodyPr/>
                    <a:lstStyle/>
                    <a:p>
                      <a:pPr>
                        <a:lnSpc>
                          <a:spcPct val="107000"/>
                        </a:lnSpc>
                        <a:spcAft>
                          <a:spcPts val="0"/>
                        </a:spcAft>
                      </a:pPr>
                      <a:r>
                        <a:rPr lang="en-US" sz="3200" b="0" cap="all" spc="150">
                          <a:solidFill>
                            <a:schemeClr val="lt1"/>
                          </a:solidFill>
                          <a:effectLst/>
                          <a:latin typeface="Tahoma" panose="020B0604030504040204" pitchFamily="34" charset="0"/>
                          <a:ea typeface="Tahoma" panose="020B0604030504040204" pitchFamily="34" charset="0"/>
                          <a:cs typeface="Tahoma" panose="020B0604030504040204" pitchFamily="34" charset="0"/>
                        </a:rPr>
                        <a:t>SPAN LENGHT</a:t>
                      </a:r>
                      <a:endParaRPr lang="x-none" sz="3200" b="0" cap="all" spc="15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191058" marR="191058" marT="191058" marB="191058">
                    <a:lnL w="12700" cmpd="sng">
                      <a:noFill/>
                    </a:lnL>
                    <a:lnR w="12700" cmpd="sng">
                      <a:noFill/>
                    </a:lnR>
                    <a:lnT w="12700" cmpd="sng">
                      <a:noFill/>
                    </a:lnT>
                    <a:lnB w="38100" cmpd="sng">
                      <a:noFill/>
                    </a:lnB>
                    <a:solidFill>
                      <a:srgbClr val="505356"/>
                    </a:solidFill>
                  </a:tcPr>
                </a:tc>
                <a:tc hMerge="1">
                  <a:txBody>
                    <a:bodyPr/>
                    <a:lstStyle/>
                    <a:p>
                      <a:endParaRPr lang="x-none"/>
                    </a:p>
                  </a:txBody>
                  <a:tcPr/>
                </a:tc>
                <a:extLst>
                  <a:ext uri="{0D108BD9-81ED-4DB2-BD59-A6C34878D82A}">
                    <a16:rowId xmlns:a16="http://schemas.microsoft.com/office/drawing/2014/main" xmlns="" val="642993772"/>
                  </a:ext>
                </a:extLst>
              </a:tr>
              <a:tr h="1111254">
                <a:tc>
                  <a:txBody>
                    <a:bodyPr/>
                    <a:lstStyle/>
                    <a:p>
                      <a:pPr>
                        <a:lnSpc>
                          <a:spcPct val="107000"/>
                        </a:lnSpc>
                        <a:spcAft>
                          <a:spcPts val="0"/>
                        </a:spcAft>
                      </a:pPr>
                      <a:r>
                        <a:rPr lang="en-US" sz="2800" b="1" cap="none" spc="0">
                          <a:solidFill>
                            <a:schemeClr val="tx1"/>
                          </a:solidFill>
                          <a:effectLst/>
                          <a:latin typeface="Tahoma" panose="020B0604030504040204" pitchFamily="34" charset="0"/>
                          <a:ea typeface="Tahoma" panose="020B0604030504040204" pitchFamily="34" charset="0"/>
                          <a:cs typeface="Tahoma" panose="020B0604030504040204" pitchFamily="34" charset="0"/>
                        </a:rPr>
                        <a:t>Type of Construction</a:t>
                      </a:r>
                      <a:endParaRPr lang="x-none" sz="2800" b="1" cap="none" spc="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91058" marR="191058" marT="191058" marB="191058">
                    <a:lnL w="12700" cmpd="sng">
                      <a:noFill/>
                      <a:prstDash val="solid"/>
                    </a:lnL>
                    <a:lnR w="12700" cmpd="sng">
                      <a:noFill/>
                      <a:prstDash val="solid"/>
                    </a:lnR>
                    <a:lnT w="38100" cmpd="sng">
                      <a:noFill/>
                    </a:lnT>
                    <a:lnB w="12700" cmpd="sng">
                      <a:noFill/>
                      <a:prstDash val="solid"/>
                    </a:lnB>
                    <a:noFill/>
                  </a:tcPr>
                </a:tc>
                <a:tc>
                  <a:txBody>
                    <a:bodyPr/>
                    <a:lstStyle/>
                    <a:p>
                      <a:pPr>
                        <a:lnSpc>
                          <a:spcPct val="107000"/>
                        </a:lnSpc>
                        <a:spcAft>
                          <a:spcPts val="0"/>
                        </a:spcAft>
                      </a:pPr>
                      <a:r>
                        <a:rPr lang="en-US" sz="2800" cap="none" spc="0">
                          <a:solidFill>
                            <a:schemeClr val="tx1"/>
                          </a:solidFill>
                          <a:effectLst/>
                          <a:latin typeface="Tahoma" panose="020B0604030504040204" pitchFamily="34" charset="0"/>
                          <a:ea typeface="Tahoma" panose="020B0604030504040204" pitchFamily="34" charset="0"/>
                          <a:cs typeface="Tahoma" panose="020B0604030504040204" pitchFamily="34" charset="0"/>
                        </a:rPr>
                        <a:t>Conductor Type and Size</a:t>
                      </a:r>
                      <a:endParaRPr lang="x-none" sz="2800" cap="none" spc="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91058" marR="191058" marT="191058" marB="191058">
                    <a:lnL w="12700" cmpd="sng">
                      <a:noFill/>
                      <a:prstDash val="solid"/>
                    </a:lnL>
                    <a:lnR w="12700" cmpd="sng">
                      <a:noFill/>
                      <a:prstDash val="solid"/>
                    </a:lnR>
                    <a:lnT w="38100" cmpd="sng">
                      <a:noFill/>
                    </a:lnT>
                    <a:lnB w="12700" cmpd="sng">
                      <a:noFill/>
                      <a:prstDash val="solid"/>
                    </a:lnB>
                    <a:noFill/>
                  </a:tcPr>
                </a:tc>
                <a:tc>
                  <a:txBody>
                    <a:bodyPr/>
                    <a:lstStyle/>
                    <a:p>
                      <a:pPr>
                        <a:lnSpc>
                          <a:spcPct val="107000"/>
                        </a:lnSpc>
                        <a:spcAft>
                          <a:spcPts val="0"/>
                        </a:spcAft>
                      </a:pPr>
                      <a:r>
                        <a:rPr lang="en-US" sz="2800" cap="none" spc="0">
                          <a:solidFill>
                            <a:schemeClr val="tx1"/>
                          </a:solidFill>
                          <a:effectLst/>
                          <a:latin typeface="Tahoma" panose="020B0604030504040204" pitchFamily="34" charset="0"/>
                          <a:ea typeface="Tahoma" panose="020B0604030504040204" pitchFamily="34" charset="0"/>
                          <a:cs typeface="Tahoma" panose="020B0604030504040204" pitchFamily="34" charset="0"/>
                        </a:rPr>
                        <a:t>Min (m)</a:t>
                      </a:r>
                      <a:endParaRPr lang="x-none" sz="2800" cap="none" spc="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91058" marR="191058" marT="191058" marB="191058">
                    <a:lnL w="12700" cmpd="sng">
                      <a:noFill/>
                      <a:prstDash val="solid"/>
                    </a:lnL>
                    <a:lnR w="12700" cmpd="sng">
                      <a:noFill/>
                      <a:prstDash val="solid"/>
                    </a:lnR>
                    <a:lnT w="38100" cmpd="sng">
                      <a:noFill/>
                    </a:lnT>
                    <a:lnB w="12700" cmpd="sng">
                      <a:noFill/>
                      <a:prstDash val="solid"/>
                    </a:lnB>
                    <a:noFill/>
                  </a:tcPr>
                </a:tc>
                <a:tc>
                  <a:txBody>
                    <a:bodyPr/>
                    <a:lstStyle/>
                    <a:p>
                      <a:pPr>
                        <a:lnSpc>
                          <a:spcPct val="107000"/>
                        </a:lnSpc>
                        <a:spcAft>
                          <a:spcPts val="0"/>
                        </a:spcAft>
                      </a:pPr>
                      <a:r>
                        <a:rPr lang="en-US" sz="2800" cap="none" spc="0">
                          <a:solidFill>
                            <a:schemeClr val="tx1"/>
                          </a:solidFill>
                          <a:effectLst/>
                          <a:latin typeface="Tahoma" panose="020B0604030504040204" pitchFamily="34" charset="0"/>
                          <a:ea typeface="Tahoma" panose="020B0604030504040204" pitchFamily="34" charset="0"/>
                          <a:cs typeface="Tahoma" panose="020B0604030504040204" pitchFamily="34" charset="0"/>
                        </a:rPr>
                        <a:t>Max (m)</a:t>
                      </a:r>
                      <a:endParaRPr lang="x-none" sz="2800" cap="none" spc="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91058" marR="191058" marT="191058" marB="191058">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xmlns="" val="2541424733"/>
                  </a:ext>
                </a:extLst>
              </a:tr>
              <a:tr h="1111254">
                <a:tc>
                  <a:txBody>
                    <a:bodyPr/>
                    <a:lstStyle/>
                    <a:p>
                      <a:pPr>
                        <a:lnSpc>
                          <a:spcPct val="107000"/>
                        </a:lnSpc>
                        <a:spcAft>
                          <a:spcPts val="0"/>
                        </a:spcAft>
                      </a:pPr>
                      <a:r>
                        <a:rPr lang="en-US" sz="2800" b="1" cap="none" spc="0">
                          <a:solidFill>
                            <a:schemeClr val="tx1"/>
                          </a:solidFill>
                          <a:effectLst/>
                          <a:latin typeface="Tahoma" panose="020B0604030504040204" pitchFamily="34" charset="0"/>
                          <a:ea typeface="Tahoma" panose="020B0604030504040204" pitchFamily="34" charset="0"/>
                          <a:cs typeface="Tahoma" panose="020B0604030504040204" pitchFamily="34" charset="0"/>
                        </a:rPr>
                        <a:t>HV (11kV)</a:t>
                      </a:r>
                      <a:endParaRPr lang="x-none" sz="2800" b="1" cap="none" spc="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91058" marR="191058" marT="191058" marB="19105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nSpc>
                          <a:spcPct val="107000"/>
                        </a:lnSpc>
                        <a:spcAft>
                          <a:spcPts val="0"/>
                        </a:spcAft>
                      </a:pPr>
                      <a:r>
                        <a:rPr lang="en-US" sz="2800" cap="none" spc="0">
                          <a:solidFill>
                            <a:schemeClr val="tx1"/>
                          </a:solidFill>
                          <a:effectLst/>
                          <a:latin typeface="Tahoma" panose="020B0604030504040204" pitchFamily="34" charset="0"/>
                          <a:ea typeface="Tahoma" panose="020B0604030504040204" pitchFamily="34" charset="0"/>
                          <a:cs typeface="Tahoma" panose="020B0604030504040204" pitchFamily="34" charset="0"/>
                        </a:rPr>
                        <a:t>100mm</a:t>
                      </a:r>
                      <a:r>
                        <a:rPr lang="en-US" sz="2800" cap="none" spc="0" baseline="30000">
                          <a:solidFill>
                            <a:schemeClr val="tx1"/>
                          </a:solidFill>
                          <a:effectLst/>
                          <a:latin typeface="Tahoma" panose="020B0604030504040204" pitchFamily="34" charset="0"/>
                          <a:ea typeface="Tahoma" panose="020B0604030504040204" pitchFamily="34" charset="0"/>
                          <a:cs typeface="Tahoma" panose="020B0604030504040204" pitchFamily="34" charset="0"/>
                        </a:rPr>
                        <a:t>2</a:t>
                      </a:r>
                      <a:r>
                        <a:rPr lang="en-US" sz="2800" cap="none" spc="0">
                          <a:solidFill>
                            <a:schemeClr val="tx1"/>
                          </a:solidFill>
                          <a:effectLst/>
                          <a:latin typeface="Tahoma" panose="020B0604030504040204" pitchFamily="34" charset="0"/>
                          <a:ea typeface="Tahoma" panose="020B0604030504040204" pitchFamily="34" charset="0"/>
                          <a:cs typeface="Tahoma" panose="020B0604030504040204" pitchFamily="34" charset="0"/>
                        </a:rPr>
                        <a:t>, 150mm</a:t>
                      </a:r>
                      <a:r>
                        <a:rPr lang="en-US" sz="2800" cap="none" spc="0" baseline="30000">
                          <a:solidFill>
                            <a:schemeClr val="tx1"/>
                          </a:solidFill>
                          <a:effectLst/>
                          <a:latin typeface="Tahoma" panose="020B0604030504040204" pitchFamily="34" charset="0"/>
                          <a:ea typeface="Tahoma" panose="020B0604030504040204" pitchFamily="34" charset="0"/>
                          <a:cs typeface="Tahoma" panose="020B0604030504040204" pitchFamily="34" charset="0"/>
                        </a:rPr>
                        <a:t>2</a:t>
                      </a:r>
                      <a:r>
                        <a:rPr lang="en-US" sz="2800" cap="none" spc="0">
                          <a:solidFill>
                            <a:schemeClr val="tx1"/>
                          </a:solidFill>
                          <a:effectLst/>
                          <a:latin typeface="Tahoma" panose="020B0604030504040204" pitchFamily="34" charset="0"/>
                          <a:ea typeface="Tahoma" panose="020B0604030504040204" pitchFamily="34" charset="0"/>
                          <a:cs typeface="Tahoma" panose="020B0604030504040204" pitchFamily="34" charset="0"/>
                        </a:rPr>
                        <a:t>, AAC, ACSR</a:t>
                      </a:r>
                      <a:endParaRPr lang="x-none" sz="2800" cap="none" spc="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91058" marR="191058" marT="191058" marB="19105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nSpc>
                          <a:spcPct val="107000"/>
                        </a:lnSpc>
                        <a:spcAft>
                          <a:spcPts val="0"/>
                        </a:spcAft>
                      </a:pPr>
                      <a:r>
                        <a:rPr lang="en-US" sz="2800" cap="none" spc="0">
                          <a:solidFill>
                            <a:schemeClr val="tx1"/>
                          </a:solidFill>
                          <a:effectLst/>
                          <a:latin typeface="Tahoma" panose="020B0604030504040204" pitchFamily="34" charset="0"/>
                          <a:ea typeface="Tahoma" panose="020B0604030504040204" pitchFamily="34" charset="0"/>
                          <a:cs typeface="Tahoma" panose="020B0604030504040204" pitchFamily="34" charset="0"/>
                        </a:rPr>
                        <a:t>50</a:t>
                      </a:r>
                      <a:endParaRPr lang="x-none" sz="2800" cap="none" spc="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91058" marR="191058" marT="191058" marB="19105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nSpc>
                          <a:spcPct val="107000"/>
                        </a:lnSpc>
                        <a:spcAft>
                          <a:spcPts val="0"/>
                        </a:spcAft>
                      </a:pPr>
                      <a:r>
                        <a:rPr lang="en-US" sz="2800" cap="none" spc="0">
                          <a:solidFill>
                            <a:schemeClr val="tx1"/>
                          </a:solidFill>
                          <a:effectLst/>
                          <a:latin typeface="Tahoma" panose="020B0604030504040204" pitchFamily="34" charset="0"/>
                          <a:ea typeface="Tahoma" panose="020B0604030504040204" pitchFamily="34" charset="0"/>
                          <a:cs typeface="Tahoma" panose="020B0604030504040204" pitchFamily="34" charset="0"/>
                        </a:rPr>
                        <a:t>70</a:t>
                      </a:r>
                      <a:endParaRPr lang="x-none" sz="2800" cap="none" spc="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91058" marR="191058" marT="191058" marB="19105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xmlns="" val="3414699019"/>
                  </a:ext>
                </a:extLst>
              </a:tr>
              <a:tr h="1111254">
                <a:tc>
                  <a:txBody>
                    <a:bodyPr/>
                    <a:lstStyle/>
                    <a:p>
                      <a:pPr>
                        <a:lnSpc>
                          <a:spcPct val="107000"/>
                        </a:lnSpc>
                        <a:spcAft>
                          <a:spcPts val="0"/>
                        </a:spcAft>
                      </a:pPr>
                      <a:r>
                        <a:rPr lang="en-US" sz="2800" b="1" cap="none" spc="0">
                          <a:solidFill>
                            <a:schemeClr val="tx1"/>
                          </a:solidFill>
                          <a:effectLst/>
                          <a:latin typeface="Tahoma" panose="020B0604030504040204" pitchFamily="34" charset="0"/>
                          <a:ea typeface="Tahoma" panose="020B0604030504040204" pitchFamily="34" charset="0"/>
                          <a:cs typeface="Tahoma" panose="020B0604030504040204" pitchFamily="34" charset="0"/>
                        </a:rPr>
                        <a:t>HV (33kV)</a:t>
                      </a:r>
                      <a:endParaRPr lang="x-none" sz="2800" b="1" cap="none" spc="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91058" marR="191058" marT="191058" marB="191058">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Aft>
                          <a:spcPts val="0"/>
                        </a:spcAft>
                      </a:pPr>
                      <a:r>
                        <a:rPr lang="en-US" sz="2800" cap="none" spc="0" dirty="0">
                          <a:solidFill>
                            <a:schemeClr val="tx1"/>
                          </a:solidFill>
                          <a:effectLst/>
                          <a:latin typeface="Tahoma" panose="020B0604030504040204" pitchFamily="34" charset="0"/>
                          <a:ea typeface="Tahoma" panose="020B0604030504040204" pitchFamily="34" charset="0"/>
                          <a:cs typeface="Tahoma" panose="020B0604030504040204" pitchFamily="34" charset="0"/>
                        </a:rPr>
                        <a:t>150mm</a:t>
                      </a:r>
                      <a:r>
                        <a:rPr lang="en-US" sz="2800" cap="none" spc="0" baseline="30000" dirty="0">
                          <a:solidFill>
                            <a:schemeClr val="tx1"/>
                          </a:solidFill>
                          <a:effectLst/>
                          <a:latin typeface="Tahoma" panose="020B0604030504040204" pitchFamily="34" charset="0"/>
                          <a:ea typeface="Tahoma" panose="020B0604030504040204" pitchFamily="34" charset="0"/>
                          <a:cs typeface="Tahoma" panose="020B0604030504040204" pitchFamily="34" charset="0"/>
                        </a:rPr>
                        <a:t>2</a:t>
                      </a:r>
                      <a:r>
                        <a:rPr lang="en-US" sz="2800" cap="none" spc="0" dirty="0">
                          <a:solidFill>
                            <a:schemeClr val="tx1"/>
                          </a:solidFill>
                          <a:effectLst/>
                          <a:latin typeface="Tahoma" panose="020B0604030504040204" pitchFamily="34" charset="0"/>
                          <a:ea typeface="Tahoma" panose="020B0604030504040204" pitchFamily="34" charset="0"/>
                          <a:cs typeface="Tahoma" panose="020B0604030504040204" pitchFamily="34" charset="0"/>
                        </a:rPr>
                        <a:t>, 200mm</a:t>
                      </a:r>
                      <a:r>
                        <a:rPr lang="en-US" sz="2800" cap="none" spc="0" baseline="30000" dirty="0">
                          <a:solidFill>
                            <a:schemeClr val="tx1"/>
                          </a:solidFill>
                          <a:effectLst/>
                          <a:latin typeface="Tahoma" panose="020B0604030504040204" pitchFamily="34" charset="0"/>
                          <a:ea typeface="Tahoma" panose="020B0604030504040204" pitchFamily="34" charset="0"/>
                          <a:cs typeface="Tahoma" panose="020B0604030504040204" pitchFamily="34" charset="0"/>
                        </a:rPr>
                        <a:t>2</a:t>
                      </a:r>
                      <a:r>
                        <a:rPr lang="en-US" sz="2800" cap="none" spc="0" dirty="0">
                          <a:solidFill>
                            <a:schemeClr val="tx1"/>
                          </a:solidFill>
                          <a:effectLst/>
                          <a:latin typeface="Tahoma" panose="020B0604030504040204" pitchFamily="34" charset="0"/>
                          <a:ea typeface="Tahoma" panose="020B0604030504040204" pitchFamily="34" charset="0"/>
                          <a:cs typeface="Tahoma" panose="020B0604030504040204" pitchFamily="34" charset="0"/>
                        </a:rPr>
                        <a:t>, ACSR</a:t>
                      </a:r>
                      <a:endParaRPr lang="x-none" sz="2800" cap="none" spc="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91058" marR="191058" marT="191058" marB="191058">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Aft>
                          <a:spcPts val="0"/>
                        </a:spcAft>
                      </a:pPr>
                      <a:r>
                        <a:rPr lang="en-US" sz="2800" cap="none" spc="0">
                          <a:solidFill>
                            <a:schemeClr val="tx1"/>
                          </a:solidFill>
                          <a:effectLst/>
                          <a:latin typeface="Tahoma" panose="020B0604030504040204" pitchFamily="34" charset="0"/>
                          <a:ea typeface="Tahoma" panose="020B0604030504040204" pitchFamily="34" charset="0"/>
                          <a:cs typeface="Tahoma" panose="020B0604030504040204" pitchFamily="34" charset="0"/>
                        </a:rPr>
                        <a:t>50</a:t>
                      </a:r>
                      <a:endParaRPr lang="x-none" sz="2800" cap="none" spc="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91058" marR="191058" marT="191058" marB="191058">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Aft>
                          <a:spcPts val="0"/>
                        </a:spcAft>
                      </a:pPr>
                      <a:r>
                        <a:rPr lang="en-US" sz="2800" cap="none" spc="0" dirty="0">
                          <a:solidFill>
                            <a:schemeClr val="tx1"/>
                          </a:solidFill>
                          <a:effectLst/>
                          <a:latin typeface="Tahoma" panose="020B0604030504040204" pitchFamily="34" charset="0"/>
                          <a:ea typeface="Tahoma" panose="020B0604030504040204" pitchFamily="34" charset="0"/>
                          <a:cs typeface="Tahoma" panose="020B0604030504040204" pitchFamily="34" charset="0"/>
                        </a:rPr>
                        <a:t>70</a:t>
                      </a:r>
                      <a:endParaRPr lang="x-none" sz="2800" cap="none" spc="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91058" marR="191058" marT="191058" marB="191058">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xmlns="" val="2557144993"/>
                  </a:ext>
                </a:extLst>
              </a:tr>
            </a:tbl>
          </a:graphicData>
        </a:graphic>
      </p:graphicFrame>
    </p:spTree>
    <p:extLst>
      <p:ext uri="{BB962C8B-B14F-4D97-AF65-F5344CB8AC3E}">
        <p14:creationId xmlns:p14="http://schemas.microsoft.com/office/powerpoint/2010/main" val="3702489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32196F-9AF2-48AD-9527-780E4B57AFD2}"/>
              </a:ext>
            </a:extLst>
          </p:cNvPr>
          <p:cNvSpPr>
            <a:spLocks noGrp="1"/>
          </p:cNvSpPr>
          <p:nvPr>
            <p:ph type="title"/>
          </p:nvPr>
        </p:nvSpPr>
        <p:spPr>
          <a:xfrm>
            <a:off x="594360" y="1209086"/>
            <a:ext cx="3876848" cy="4064925"/>
          </a:xfrm>
        </p:spPr>
        <p:txBody>
          <a:bodyPr anchor="ctr">
            <a:normAutofit fontScale="90000"/>
          </a:bodyPr>
          <a:lstStyle/>
          <a:p>
            <a:r>
              <a:rPr lang="en-US" sz="3100" b="1" dirty="0">
                <a:latin typeface="Tahoma" panose="020B0604030504040204" pitchFamily="34" charset="0"/>
                <a:ea typeface="Tahoma" panose="020B0604030504040204" pitchFamily="34" charset="0"/>
                <a:cs typeface="Tahoma" panose="020B0604030504040204" pitchFamily="34" charset="0"/>
              </a:rPr>
              <a:t>WHAT SHOULD BE CONSIDERED WHEN DESIGNING AN OVERHEAD DISTRIBUTION LINES: </a:t>
            </a:r>
            <a:br>
              <a:rPr lang="en-US" sz="3100" b="1" dirty="0">
                <a:latin typeface="Tahoma" panose="020B0604030504040204" pitchFamily="34" charset="0"/>
                <a:ea typeface="Tahoma" panose="020B0604030504040204" pitchFamily="34" charset="0"/>
                <a:cs typeface="Tahoma" panose="020B0604030504040204" pitchFamily="34" charset="0"/>
              </a:rPr>
            </a:br>
            <a:r>
              <a:rPr lang="en-US" sz="3100" b="1" dirty="0">
                <a:latin typeface="Tahoma" panose="020B0604030504040204" pitchFamily="34" charset="0"/>
                <a:ea typeface="Tahoma" panose="020B0604030504040204" pitchFamily="34" charset="0"/>
                <a:cs typeface="Tahoma" panose="020B0604030504040204" pitchFamily="34" charset="0"/>
              </a:rPr>
              <a:t/>
            </a:r>
            <a:br>
              <a:rPr lang="en-US" sz="3100" b="1" dirty="0">
                <a:latin typeface="Tahoma" panose="020B0604030504040204" pitchFamily="34" charset="0"/>
                <a:ea typeface="Tahoma" panose="020B0604030504040204" pitchFamily="34" charset="0"/>
                <a:cs typeface="Tahoma" panose="020B0604030504040204" pitchFamily="34" charset="0"/>
              </a:rPr>
            </a:br>
            <a:r>
              <a:rPr lang="en-US" sz="3100" b="1" dirty="0">
                <a:latin typeface="Tahoma" panose="020B0604030504040204" pitchFamily="34" charset="0"/>
                <a:ea typeface="Tahoma" panose="020B0604030504040204" pitchFamily="34" charset="0"/>
                <a:cs typeface="Tahoma" panose="020B0604030504040204" pitchFamily="34" charset="0"/>
              </a:rPr>
              <a:t>NESIS 5.1 </a:t>
            </a:r>
            <a:r>
              <a:rPr lang="x-none" sz="3100" dirty="0"/>
              <a:t/>
            </a:r>
            <a:br>
              <a:rPr lang="x-none" sz="3100" dirty="0"/>
            </a:br>
            <a:endParaRPr lang="x-none" sz="3100" dirty="0"/>
          </a:p>
        </p:txBody>
      </p:sp>
      <p:graphicFrame>
        <p:nvGraphicFramePr>
          <p:cNvPr id="37" name="Content Placeholder 2">
            <a:extLst>
              <a:ext uri="{FF2B5EF4-FFF2-40B4-BE49-F238E27FC236}">
                <a16:creationId xmlns:a16="http://schemas.microsoft.com/office/drawing/2014/main" xmlns="" id="{6E9AFFAC-5D89-47F9-94F8-956C2BAFA85B}"/>
              </a:ext>
            </a:extLst>
          </p:cNvPr>
          <p:cNvGraphicFramePr>
            <a:graphicFrameLocks noGrp="1"/>
          </p:cNvGraphicFramePr>
          <p:nvPr>
            <p:ph idx="1"/>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1245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xmlns="" id="{DD6CFB6C-6ECB-4250-B68E-01966297A51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B8359141-C085-46E4-B4EC-42F9599BA7D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FA903156-0F0C-44A5-9019-0CAF51EB494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66E5E851-3725-463F-9451-2FFEF5D3E08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94209D59-6810-40C2-B8D6-6DACF8A0614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1" name="Rectangle 20">
            <a:extLst>
              <a:ext uri="{FF2B5EF4-FFF2-40B4-BE49-F238E27FC236}">
                <a16:creationId xmlns:a16="http://schemas.microsoft.com/office/drawing/2014/main" xmlns="" id="{F806943C-BF32-4BF1-B6A7-69D90A7070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5B3931E-0E39-473D-9F52-3686C04245B3}"/>
              </a:ext>
            </a:extLst>
          </p:cNvPr>
          <p:cNvSpPr>
            <a:spLocks noGrp="1"/>
          </p:cNvSpPr>
          <p:nvPr>
            <p:ph type="title"/>
          </p:nvPr>
        </p:nvSpPr>
        <p:spPr>
          <a:xfrm>
            <a:off x="4944753" y="628617"/>
            <a:ext cx="6559859" cy="3028983"/>
          </a:xfrm>
        </p:spPr>
        <p:txBody>
          <a:bodyPr vert="horz" lIns="91440" tIns="45720" rIns="91440" bIns="45720" rtlCol="0" anchor="b">
            <a:normAutofit/>
          </a:bodyPr>
          <a:lstStyle/>
          <a:p>
            <a:r>
              <a:rPr lang="en-US" sz="4800" b="1"/>
              <a:t>Materials:</a:t>
            </a:r>
            <a:r>
              <a:rPr lang="en-US" sz="4800"/>
              <a:t/>
            </a:r>
            <a:br>
              <a:rPr lang="en-US" sz="4800"/>
            </a:br>
            <a:endParaRPr lang="en-US" sz="4800"/>
          </a:p>
        </p:txBody>
      </p:sp>
      <p:sp>
        <p:nvSpPr>
          <p:cNvPr id="3" name="Content Placeholder 2">
            <a:extLst>
              <a:ext uri="{FF2B5EF4-FFF2-40B4-BE49-F238E27FC236}">
                <a16:creationId xmlns:a16="http://schemas.microsoft.com/office/drawing/2014/main" xmlns="" id="{DC357BB0-1B4A-4DFB-8F71-5C5F33767D23}"/>
              </a:ext>
            </a:extLst>
          </p:cNvPr>
          <p:cNvSpPr>
            <a:spLocks noGrp="1"/>
          </p:cNvSpPr>
          <p:nvPr>
            <p:ph idx="1"/>
          </p:nvPr>
        </p:nvSpPr>
        <p:spPr>
          <a:xfrm>
            <a:off x="4944753" y="3843868"/>
            <a:ext cx="5751600" cy="1874804"/>
          </a:xfrm>
        </p:spPr>
        <p:txBody>
          <a:bodyPr vert="horz" lIns="91440" tIns="45720" rIns="91440" bIns="45720" rtlCol="0" anchor="t">
            <a:normAutofit lnSpcReduction="10000"/>
          </a:bodyPr>
          <a:lstStyle/>
          <a:p>
            <a:pPr marL="0" indent="0">
              <a:buNone/>
            </a:pPr>
            <a:r>
              <a:rPr lang="en-US" sz="4000" b="1" dirty="0">
                <a:solidFill>
                  <a:schemeClr val="tx1"/>
                </a:solidFill>
              </a:rPr>
              <a:t>The components, accessories, and support structures</a:t>
            </a:r>
          </a:p>
        </p:txBody>
      </p:sp>
      <p:sp>
        <p:nvSpPr>
          <p:cNvPr id="23" name="Rectangle 22">
            <a:extLst>
              <a:ext uri="{FF2B5EF4-FFF2-40B4-BE49-F238E27FC236}">
                <a16:creationId xmlns:a16="http://schemas.microsoft.com/office/drawing/2014/main" xmlns="" id="{A878C6BF-28C8-4E12-B854-7A830D3E64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6" y="0"/>
            <a:ext cx="4657472" cy="6858000"/>
          </a:xfrm>
          <a:prstGeom prst="rect">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telephone pole with power lines&#10;&#10;Description automatically generated with low confidence">
            <a:extLst>
              <a:ext uri="{FF2B5EF4-FFF2-40B4-BE49-F238E27FC236}">
                <a16:creationId xmlns:a16="http://schemas.microsoft.com/office/drawing/2014/main" xmlns="" id="{5133DEBD-56A0-4084-9D91-E0DFD561872C}"/>
              </a:ext>
            </a:extLst>
          </p:cNvPr>
          <p:cNvPicPr>
            <a:picLocks noChangeAspect="1"/>
          </p:cNvPicPr>
          <p:nvPr/>
        </p:nvPicPr>
        <p:blipFill rotWithShape="1">
          <a:blip r:embed="rId2"/>
          <a:srcRect t="17760" r="-1" b="14652"/>
          <a:stretch/>
        </p:blipFill>
        <p:spPr>
          <a:xfrm>
            <a:off x="484632" y="628112"/>
            <a:ext cx="3725990" cy="2518296"/>
          </a:xfrm>
          <a:prstGeom prst="rect">
            <a:avLst/>
          </a:prstGeom>
        </p:spPr>
      </p:pic>
      <p:pic>
        <p:nvPicPr>
          <p:cNvPr id="5" name="Picture 4" descr="A stack of black coins&#10;&#10;Description automatically generated with low confidence">
            <a:extLst>
              <a:ext uri="{FF2B5EF4-FFF2-40B4-BE49-F238E27FC236}">
                <a16:creationId xmlns:a16="http://schemas.microsoft.com/office/drawing/2014/main" xmlns="" id="{2183F8E3-E337-4898-BFD5-6B61897E2596}"/>
              </a:ext>
            </a:extLst>
          </p:cNvPr>
          <p:cNvPicPr>
            <a:picLocks noChangeAspect="1"/>
          </p:cNvPicPr>
          <p:nvPr/>
        </p:nvPicPr>
        <p:blipFill rotWithShape="1">
          <a:blip r:embed="rId3"/>
          <a:srcRect l="3993" r="3586"/>
          <a:stretch/>
        </p:blipFill>
        <p:spPr>
          <a:xfrm>
            <a:off x="484632" y="3724886"/>
            <a:ext cx="3725990" cy="2512614"/>
          </a:xfrm>
          <a:prstGeom prst="rect">
            <a:avLst/>
          </a:prstGeom>
        </p:spPr>
      </p:pic>
      <p:grpSp>
        <p:nvGrpSpPr>
          <p:cNvPr id="25" name="Group 24">
            <a:extLst>
              <a:ext uri="{FF2B5EF4-FFF2-40B4-BE49-F238E27FC236}">
                <a16:creationId xmlns:a16="http://schemas.microsoft.com/office/drawing/2014/main" xmlns="" id="{D6A7568C-128C-4A8A-81BA-1BED2DDAD31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26" name="Straight Connector 25">
              <a:extLst>
                <a:ext uri="{FF2B5EF4-FFF2-40B4-BE49-F238E27FC236}">
                  <a16:creationId xmlns:a16="http://schemas.microsoft.com/office/drawing/2014/main" xmlns="" id="{0BED0B87-F053-4FB5-ABC4-24F3C04132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xmlns="" id="{2B940DFC-0E04-4FC7-88F7-5D4AF780CC1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 id="{C6C4A8A1-0543-412C-B5E6-803A174A73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xmlns="" id="{CC29E161-7520-4B3D-B83D-41D49629156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xmlns="" id="{B24BCAEE-76B1-447C-AFFB-F827F42F518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 name="AutoShape 2" descr="oandotechnical.com/wp-content/uploads/2017/12/I...">
            <a:extLst>
              <a:ext uri="{FF2B5EF4-FFF2-40B4-BE49-F238E27FC236}">
                <a16:creationId xmlns:a16="http://schemas.microsoft.com/office/drawing/2014/main" xmlns="" id="{02C9F417-074D-4C35-BBF3-AEC4931747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Tree>
    <p:extLst>
      <p:ext uri="{BB962C8B-B14F-4D97-AF65-F5344CB8AC3E}">
        <p14:creationId xmlns:p14="http://schemas.microsoft.com/office/powerpoint/2010/main" val="1147664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BFF871-3EAC-4FC5-897D-2F88E9878BC1}"/>
              </a:ext>
            </a:extLst>
          </p:cNvPr>
          <p:cNvSpPr>
            <a:spLocks noGrp="1"/>
          </p:cNvSpPr>
          <p:nvPr>
            <p:ph type="title"/>
          </p:nvPr>
        </p:nvSpPr>
        <p:spPr>
          <a:xfrm>
            <a:off x="0" y="712381"/>
            <a:ext cx="5209953" cy="947049"/>
          </a:xfrm>
        </p:spPr>
        <p:txBody>
          <a:bodyPr anchor="b">
            <a:normAutofit fontScale="90000"/>
          </a:bodyPr>
          <a:lstStyle/>
          <a:p>
            <a:r>
              <a:rPr lang="en-US" sz="4800" b="1" dirty="0">
                <a:latin typeface="Tahoma" panose="020B0604030504040204" pitchFamily="34" charset="0"/>
                <a:ea typeface="Tahoma" panose="020B0604030504040204" pitchFamily="34" charset="0"/>
                <a:cs typeface="Tahoma" panose="020B0604030504040204" pitchFamily="34" charset="0"/>
              </a:rPr>
              <a:t>Environmental Issues:</a:t>
            </a:r>
            <a:endParaRPr lang="x-none" sz="4800" dirty="0"/>
          </a:p>
        </p:txBody>
      </p:sp>
      <p:sp>
        <p:nvSpPr>
          <p:cNvPr id="3" name="Content Placeholder 2">
            <a:extLst>
              <a:ext uri="{FF2B5EF4-FFF2-40B4-BE49-F238E27FC236}">
                <a16:creationId xmlns:a16="http://schemas.microsoft.com/office/drawing/2014/main" xmlns="" id="{FC1FAD85-595A-4FED-85EF-9221A2897A4F}"/>
              </a:ext>
            </a:extLst>
          </p:cNvPr>
          <p:cNvSpPr>
            <a:spLocks noGrp="1"/>
          </p:cNvSpPr>
          <p:nvPr>
            <p:ph idx="1"/>
          </p:nvPr>
        </p:nvSpPr>
        <p:spPr>
          <a:xfrm>
            <a:off x="3721394" y="1041991"/>
            <a:ext cx="7868094" cy="5103628"/>
          </a:xfrm>
        </p:spPr>
        <p:txBody>
          <a:bodyPr anchor="t">
            <a:normAutofit lnSpcReduction="10000"/>
          </a:bodyPr>
          <a:lstStyle/>
          <a:p>
            <a:pPr>
              <a:buFont typeface="Arial" panose="020B0604020202020204" pitchFamily="34" charset="0"/>
              <a:buChar char="•"/>
            </a:pPr>
            <a:r>
              <a:rPr lang="en-US" sz="3400" dirty="0">
                <a:solidFill>
                  <a:schemeClr val="tx1"/>
                </a:solidFill>
                <a:latin typeface="Tahoma" panose="020B0604030504040204" pitchFamily="34" charset="0"/>
                <a:ea typeface="Tahoma" panose="020B0604030504040204" pitchFamily="34" charset="0"/>
                <a:cs typeface="Tahoma" panose="020B0604030504040204" pitchFamily="34" charset="0"/>
              </a:rPr>
              <a:t>The social impact of new projects, and community concerns,</a:t>
            </a:r>
            <a:endParaRPr lang="x-none" sz="3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en-US" sz="3400" dirty="0">
                <a:solidFill>
                  <a:schemeClr val="tx1"/>
                </a:solidFill>
                <a:latin typeface="Tahoma" panose="020B0604030504040204" pitchFamily="34" charset="0"/>
                <a:ea typeface="Tahoma" panose="020B0604030504040204" pitchFamily="34" charset="0"/>
                <a:cs typeface="Tahoma" panose="020B0604030504040204" pitchFamily="34" charset="0"/>
              </a:rPr>
              <a:t>The minimization of environmental damage, including visual impacts, tree and forestry management </a:t>
            </a:r>
            <a:r>
              <a:rPr lang="en-US" sz="3400" dirty="0" err="1">
                <a:solidFill>
                  <a:schemeClr val="tx1"/>
                </a:solidFill>
                <a:latin typeface="Tahoma" panose="020B0604030504040204" pitchFamily="34" charset="0"/>
                <a:ea typeface="Tahoma" panose="020B0604030504040204" pitchFamily="34" charset="0"/>
                <a:cs typeface="Tahoma" panose="020B0604030504040204" pitchFamily="34" charset="0"/>
              </a:rPr>
              <a:t>programmes</a:t>
            </a:r>
            <a:r>
              <a:rPr lang="en-US" sz="3400"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x-none" sz="3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en-US" sz="3400" dirty="0">
                <a:solidFill>
                  <a:schemeClr val="tx1"/>
                </a:solidFill>
                <a:latin typeface="Tahoma" panose="020B0604030504040204" pitchFamily="34" charset="0"/>
                <a:ea typeface="Tahoma" panose="020B0604030504040204" pitchFamily="34" charset="0"/>
                <a:cs typeface="Tahoma" panose="020B0604030504040204" pitchFamily="34" charset="0"/>
              </a:rPr>
              <a:t>The consideration of Electromagnetic radiation.</a:t>
            </a:r>
            <a:endParaRPr lang="x-none" sz="3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en-US" sz="3400" dirty="0">
                <a:solidFill>
                  <a:schemeClr val="tx1"/>
                </a:solidFill>
                <a:latin typeface="Tahoma" panose="020B0604030504040204" pitchFamily="34" charset="0"/>
                <a:ea typeface="Tahoma" panose="020B0604030504040204" pitchFamily="34" charset="0"/>
                <a:cs typeface="Tahoma" panose="020B0604030504040204" pitchFamily="34" charset="0"/>
              </a:rPr>
              <a:t>Erosion prone environment.</a:t>
            </a:r>
            <a:endParaRPr lang="x-none" sz="3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x-none" sz="1800" dirty="0"/>
          </a:p>
        </p:txBody>
      </p:sp>
    </p:spTree>
    <p:extLst>
      <p:ext uri="{BB962C8B-B14F-4D97-AF65-F5344CB8AC3E}">
        <p14:creationId xmlns:p14="http://schemas.microsoft.com/office/powerpoint/2010/main" val="3167606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chine gears">
            <a:extLst>
              <a:ext uri="{FF2B5EF4-FFF2-40B4-BE49-F238E27FC236}">
                <a16:creationId xmlns:a16="http://schemas.microsoft.com/office/drawing/2014/main" xmlns="" id="{C63509CD-4AF9-490A-A531-F88B06CF3AF7}"/>
              </a:ext>
            </a:extLst>
          </p:cNvPr>
          <p:cNvPicPr>
            <a:picLocks noChangeAspect="1"/>
          </p:cNvPicPr>
          <p:nvPr/>
        </p:nvPicPr>
        <p:blipFill rotWithShape="1">
          <a:blip r:embed="rId2"/>
          <a:srcRect r="15627" b="-1"/>
          <a:stretch/>
        </p:blipFill>
        <p:spPr>
          <a:xfrm>
            <a:off x="4754880" y="10"/>
            <a:ext cx="7437120" cy="6857990"/>
          </a:xfrm>
          <a:prstGeom prst="rect">
            <a:avLst/>
          </a:prstGeom>
        </p:spPr>
      </p:pic>
      <p:sp>
        <p:nvSpPr>
          <p:cNvPr id="2" name="Title 1">
            <a:extLst>
              <a:ext uri="{FF2B5EF4-FFF2-40B4-BE49-F238E27FC236}">
                <a16:creationId xmlns:a16="http://schemas.microsoft.com/office/drawing/2014/main" xmlns="" id="{36CFB16D-EEFB-4E3F-8580-388CFE8EA09D}"/>
              </a:ext>
            </a:extLst>
          </p:cNvPr>
          <p:cNvSpPr>
            <a:spLocks noGrp="1"/>
          </p:cNvSpPr>
          <p:nvPr>
            <p:ph type="title"/>
          </p:nvPr>
        </p:nvSpPr>
        <p:spPr>
          <a:xfrm>
            <a:off x="371094" y="1161288"/>
            <a:ext cx="4214158" cy="1124712"/>
          </a:xfrm>
        </p:spPr>
        <p:txBody>
          <a:bodyPr anchor="b">
            <a:normAutofit fontScale="90000"/>
          </a:bodyPr>
          <a:lstStyle/>
          <a:p>
            <a:r>
              <a:rPr lang="en-US" sz="3600" b="1" dirty="0">
                <a:latin typeface="Tahoma" panose="020B0604030504040204" pitchFamily="34" charset="0"/>
                <a:ea typeface="Tahoma" panose="020B0604030504040204" pitchFamily="34" charset="0"/>
                <a:cs typeface="Tahoma" panose="020B0604030504040204" pitchFamily="34" charset="0"/>
              </a:rPr>
              <a:t>Mechanical Loading Conditions</a:t>
            </a:r>
            <a:r>
              <a:rPr lang="x-none" sz="2400" dirty="0"/>
              <a:t/>
            </a:r>
            <a:br>
              <a:rPr lang="x-none" sz="2400" dirty="0"/>
            </a:br>
            <a:endParaRPr lang="x-none" sz="2400" dirty="0"/>
          </a:p>
        </p:txBody>
      </p:sp>
      <p:sp>
        <p:nvSpPr>
          <p:cNvPr id="3" name="Content Placeholder 2">
            <a:extLst>
              <a:ext uri="{FF2B5EF4-FFF2-40B4-BE49-F238E27FC236}">
                <a16:creationId xmlns:a16="http://schemas.microsoft.com/office/drawing/2014/main" xmlns="" id="{39A757FD-2144-4138-A34B-B2173AD1E125}"/>
              </a:ext>
            </a:extLst>
          </p:cNvPr>
          <p:cNvSpPr>
            <a:spLocks noGrp="1"/>
          </p:cNvSpPr>
          <p:nvPr>
            <p:ph idx="1"/>
          </p:nvPr>
        </p:nvSpPr>
        <p:spPr>
          <a:xfrm>
            <a:off x="371094" y="2718054"/>
            <a:ext cx="4214158" cy="3207258"/>
          </a:xfrm>
        </p:spPr>
        <p:txBody>
          <a:bodyPr anchor="t">
            <a:normAutofit fontScale="92500" lnSpcReduction="10000"/>
          </a:bodyPr>
          <a:lstStyle/>
          <a:p>
            <a:pPr marL="0" indent="0" algn="just">
              <a:buNone/>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Mechanical and structural strength to withstand anticipated stresses and strains due to environmental and electrical service conditions.</a:t>
            </a:r>
            <a:endParaRPr lang="x-none"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x-none" sz="1800" dirty="0"/>
          </a:p>
        </p:txBody>
      </p:sp>
    </p:spTree>
    <p:extLst>
      <p:ext uri="{BB962C8B-B14F-4D97-AF65-F5344CB8AC3E}">
        <p14:creationId xmlns:p14="http://schemas.microsoft.com/office/powerpoint/2010/main" val="3276864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E85B33-39D1-47EE-8530-5D05416AEC16}"/>
              </a:ext>
            </a:extLst>
          </p:cNvPr>
          <p:cNvSpPr>
            <a:spLocks noGrp="1"/>
          </p:cNvSpPr>
          <p:nvPr>
            <p:ph type="title"/>
          </p:nvPr>
        </p:nvSpPr>
        <p:spPr>
          <a:xfrm>
            <a:off x="4965430" y="629268"/>
            <a:ext cx="6586491" cy="1286160"/>
          </a:xfrm>
        </p:spPr>
        <p:txBody>
          <a:bodyPr anchor="b">
            <a:normAutofit fontScale="90000"/>
          </a:bodyPr>
          <a:lstStyle/>
          <a:p>
            <a:r>
              <a:rPr lang="en-US" sz="3100" b="1" dirty="0">
                <a:latin typeface="Tahoma" panose="020B0604030504040204" pitchFamily="34" charset="0"/>
                <a:ea typeface="Tahoma" panose="020B0604030504040204" pitchFamily="34" charset="0"/>
                <a:cs typeface="Tahoma" panose="020B0604030504040204" pitchFamily="34" charset="0"/>
              </a:rPr>
              <a:t>Electrical Service Conditions and Physical Environment</a:t>
            </a:r>
            <a:r>
              <a:rPr lang="x-none" sz="2800" dirty="0"/>
              <a:t/>
            </a:r>
            <a:br>
              <a:rPr lang="x-none" sz="2800" dirty="0"/>
            </a:br>
            <a:endParaRPr lang="x-none" sz="2800" dirty="0"/>
          </a:p>
        </p:txBody>
      </p:sp>
      <p:sp>
        <p:nvSpPr>
          <p:cNvPr id="3" name="Content Placeholder 2">
            <a:extLst>
              <a:ext uri="{FF2B5EF4-FFF2-40B4-BE49-F238E27FC236}">
                <a16:creationId xmlns:a16="http://schemas.microsoft.com/office/drawing/2014/main" xmlns="" id="{444178E6-8344-4068-8944-EFF8F49253FA}"/>
              </a:ext>
            </a:extLst>
          </p:cNvPr>
          <p:cNvSpPr>
            <a:spLocks noGrp="1"/>
          </p:cNvSpPr>
          <p:nvPr>
            <p:ph idx="1"/>
          </p:nvPr>
        </p:nvSpPr>
        <p:spPr>
          <a:xfrm>
            <a:off x="4965431" y="2438400"/>
            <a:ext cx="6586489" cy="3785419"/>
          </a:xfrm>
        </p:spPr>
        <p:txBody>
          <a:bodyPr>
            <a:normAutofit/>
          </a:bodyPr>
          <a:lstStyle/>
          <a:p>
            <a:pPr marL="0" indent="0" algn="just">
              <a:buNone/>
            </a:pP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In determining the electrical service conditions and the physical environment under which the electrical works will operate, reasonable care shall be given to the consideration of extremes that may occur, the likelihood of their occurrence and the associated risks.</a:t>
            </a:r>
            <a:endParaRPr lang="x-none"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x-none" sz="2000" dirty="0"/>
          </a:p>
        </p:txBody>
      </p:sp>
      <p:pic>
        <p:nvPicPr>
          <p:cNvPr id="5" name="Picture 4" descr="Large skydiving group mid-air">
            <a:extLst>
              <a:ext uri="{FF2B5EF4-FFF2-40B4-BE49-F238E27FC236}">
                <a16:creationId xmlns:a16="http://schemas.microsoft.com/office/drawing/2014/main" xmlns="" id="{F18C5AF8-2F7D-4918-BDC0-E07972F10387}"/>
              </a:ext>
            </a:extLst>
          </p:cNvPr>
          <p:cNvPicPr>
            <a:picLocks noChangeAspect="1"/>
          </p:cNvPicPr>
          <p:nvPr/>
        </p:nvPicPr>
        <p:blipFill rotWithShape="1">
          <a:blip r:embed="rId2"/>
          <a:srcRect l="28109" r="26941"/>
          <a:stretch/>
        </p:blipFill>
        <p:spPr>
          <a:xfrm>
            <a:off x="20" y="10"/>
            <a:ext cx="4635571" cy="6857990"/>
          </a:xfrm>
          <a:prstGeom prst="rect">
            <a:avLst/>
          </a:prstGeom>
          <a:effectLst/>
        </p:spPr>
      </p:pic>
    </p:spTree>
    <p:extLst>
      <p:ext uri="{BB962C8B-B14F-4D97-AF65-F5344CB8AC3E}">
        <p14:creationId xmlns:p14="http://schemas.microsoft.com/office/powerpoint/2010/main" val="428517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509B08A-C1EC-478C-86AF-60ADE06D9B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413600A-ADE6-40F7-9565-E81AAE942AC4}"/>
              </a:ext>
            </a:extLst>
          </p:cNvPr>
          <p:cNvSpPr>
            <a:spLocks noGrp="1"/>
          </p:cNvSpPr>
          <p:nvPr>
            <p:ph type="title"/>
          </p:nvPr>
        </p:nvSpPr>
        <p:spPr>
          <a:xfrm>
            <a:off x="640290" y="685800"/>
            <a:ext cx="4818656" cy="4603749"/>
          </a:xfrm>
        </p:spPr>
        <p:txBody>
          <a:bodyPr>
            <a:normAutofit/>
          </a:bodyPr>
          <a:lstStyle/>
          <a:p>
            <a:pPr algn="r"/>
            <a:r>
              <a:rPr lang="en-US" sz="4400" b="1" dirty="0">
                <a:latin typeface="Tahoma" panose="020B0604030504040204" pitchFamily="34" charset="0"/>
                <a:ea typeface="Tahoma" panose="020B0604030504040204" pitchFamily="34" charset="0"/>
                <a:cs typeface="Tahoma" panose="020B0604030504040204" pitchFamily="34" charset="0"/>
              </a:rPr>
              <a:t>Prevention of Unauthorized Access</a:t>
            </a:r>
            <a:r>
              <a:rPr lang="x-none" sz="4400" b="1" dirty="0">
                <a:latin typeface="Tahoma" panose="020B0604030504040204" pitchFamily="34" charset="0"/>
                <a:ea typeface="Tahoma" panose="020B0604030504040204" pitchFamily="34" charset="0"/>
                <a:cs typeface="Tahoma" panose="020B0604030504040204" pitchFamily="34" charset="0"/>
              </a:rPr>
              <a:t/>
            </a:r>
            <a:br>
              <a:rPr lang="x-none" sz="4400" b="1" dirty="0">
                <a:latin typeface="Tahoma" panose="020B0604030504040204" pitchFamily="34" charset="0"/>
                <a:ea typeface="Tahoma" panose="020B0604030504040204" pitchFamily="34" charset="0"/>
                <a:cs typeface="Tahoma" panose="020B0604030504040204" pitchFamily="34" charset="0"/>
              </a:rPr>
            </a:br>
            <a:endParaRPr lang="x-none" sz="4400" b="1"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xmlns="" id="{221CC330-4259-4C32-BF8B-5FE13FFABB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108B918C-2007-4D41-A26C-18510890B963}"/>
              </a:ext>
            </a:extLst>
          </p:cNvPr>
          <p:cNvSpPr>
            <a:spLocks noGrp="1"/>
          </p:cNvSpPr>
          <p:nvPr>
            <p:ph idx="1"/>
          </p:nvPr>
        </p:nvSpPr>
        <p:spPr>
          <a:xfrm>
            <a:off x="6592187" y="685799"/>
            <a:ext cx="4912424" cy="5544879"/>
          </a:xfrm>
        </p:spPr>
        <p:txBody>
          <a:bodyPr>
            <a:normAutofit/>
          </a:bodyPr>
          <a:lstStyle/>
          <a:p>
            <a:pPr marL="0" indent="0" algn="just">
              <a:buNone/>
            </a:pPr>
            <a:r>
              <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All electrical works with exposed live parts shall be designed and constructed in such a manner as to prevent unauthorized access to any person as far as is reasonably practicable.</a:t>
            </a:r>
            <a:endParaRPr lang="x-none"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x-none" dirty="0">
              <a:solidFill>
                <a:schemeClr val="tx1"/>
              </a:solidFill>
            </a:endParaRPr>
          </a:p>
        </p:txBody>
      </p:sp>
    </p:spTree>
    <p:extLst>
      <p:ext uri="{BB962C8B-B14F-4D97-AF65-F5344CB8AC3E}">
        <p14:creationId xmlns:p14="http://schemas.microsoft.com/office/powerpoint/2010/main" val="3052413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6380A435-FF16-483F-8A9C-CD231421542A}"/>
              </a:ext>
            </a:extLst>
          </p:cNvPr>
          <p:cNvSpPr>
            <a:spLocks noGrp="1"/>
          </p:cNvSpPr>
          <p:nvPr>
            <p:ph idx="1"/>
          </p:nvPr>
        </p:nvSpPr>
        <p:spPr>
          <a:xfrm>
            <a:off x="684212" y="685800"/>
            <a:ext cx="8534400" cy="5289698"/>
          </a:xfrm>
        </p:spPr>
        <p:txBody>
          <a:bodyPr/>
          <a:lstStyle/>
          <a:p>
            <a:pPr marL="0" indent="0" algn="just">
              <a:buNone/>
            </a:pPr>
            <a:r>
              <a:rPr lang="en-US" sz="3200" b="1" dirty="0">
                <a:latin typeface="Tahoma" panose="020B0604030504040204" pitchFamily="34" charset="0"/>
                <a:ea typeface="Tahoma" panose="020B0604030504040204" pitchFamily="34" charset="0"/>
                <a:cs typeface="Tahoma" panose="020B0604030504040204" pitchFamily="34" charset="0"/>
              </a:rPr>
              <a:t>Electrical distribution systems are an essential part of the electrical power system. </a:t>
            </a:r>
          </a:p>
          <a:p>
            <a:pPr marL="0" indent="0" algn="just">
              <a:buNone/>
            </a:pPr>
            <a:r>
              <a:rPr lang="en-US" sz="3200" b="1" dirty="0">
                <a:latin typeface="Tahoma" panose="020B0604030504040204" pitchFamily="34" charset="0"/>
                <a:ea typeface="Tahoma" panose="020B0604030504040204" pitchFamily="34" charset="0"/>
                <a:cs typeface="Tahoma" panose="020B0604030504040204" pitchFamily="34" charset="0"/>
              </a:rPr>
              <a:t>In Nigeria, Distribution networks are designed as passive systems, which provides one-directional links between the transmission network and electricity end users. Most of the radiating feeders are radial networks and very few ring networks. </a:t>
            </a:r>
            <a:endParaRPr lang="x-none" sz="3200" b="1" dirty="0">
              <a:latin typeface="Tahoma" panose="020B0604030504040204" pitchFamily="34" charset="0"/>
              <a:ea typeface="Tahoma" panose="020B0604030504040204" pitchFamily="34" charset="0"/>
              <a:cs typeface="Tahoma" panose="020B0604030504040204" pitchFamily="34" charset="0"/>
            </a:endParaRPr>
          </a:p>
          <a:p>
            <a:endParaRPr lang="x-none" dirty="0"/>
          </a:p>
        </p:txBody>
      </p:sp>
    </p:spTree>
    <p:extLst>
      <p:ext uri="{BB962C8B-B14F-4D97-AF65-F5344CB8AC3E}">
        <p14:creationId xmlns:p14="http://schemas.microsoft.com/office/powerpoint/2010/main" val="4065988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B9403C7F-76AE-4587-92A2-D4E41EBE68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B5AC46C8-CB0B-4F39-B411-C0447AB81B9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31959" r="31959"/>
          <a:stretch/>
        </p:blipFill>
        <p:spPr>
          <a:xfrm>
            <a:off x="831" y="10"/>
            <a:ext cx="5598111" cy="6857990"/>
          </a:xfrm>
          <a:prstGeom prst="rect">
            <a:avLst/>
          </a:prstGeom>
          <a:effectLst>
            <a:innerShdw blurRad="57150" dist="38100" dir="14460000">
              <a:prstClr val="black">
                <a:alpha val="70000"/>
              </a:prstClr>
            </a:innerShdw>
          </a:effectLst>
        </p:spPr>
      </p:pic>
      <p:sp>
        <p:nvSpPr>
          <p:cNvPr id="4" name="TextBox 3">
            <a:extLst>
              <a:ext uri="{FF2B5EF4-FFF2-40B4-BE49-F238E27FC236}">
                <a16:creationId xmlns:a16="http://schemas.microsoft.com/office/drawing/2014/main" xmlns="" id="{4C1A9ACE-DF1E-49CA-B80D-82DBBA1CCD67}"/>
              </a:ext>
            </a:extLst>
          </p:cNvPr>
          <p:cNvSpPr txBox="1"/>
          <p:nvPr/>
        </p:nvSpPr>
        <p:spPr>
          <a:xfrm>
            <a:off x="5838092" y="948267"/>
            <a:ext cx="6778138" cy="1583267"/>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pPr>
            <a:r>
              <a:rPr lang="en-US" sz="4000" b="1" dirty="0">
                <a:ln w="3175" cmpd="sng">
                  <a:noFill/>
                </a:ln>
                <a:solidFill>
                  <a:schemeClr val="bg2">
                    <a:lumMod val="75000"/>
                  </a:schemeClr>
                </a:solidFill>
              </a:rPr>
              <a:t>OVERHEAD LINES (33/11/0.4 kV) </a:t>
            </a:r>
          </a:p>
        </p:txBody>
      </p:sp>
      <p:grpSp>
        <p:nvGrpSpPr>
          <p:cNvPr id="21" name="Group 20">
            <a:extLst>
              <a:ext uri="{FF2B5EF4-FFF2-40B4-BE49-F238E27FC236}">
                <a16:creationId xmlns:a16="http://schemas.microsoft.com/office/drawing/2014/main" xmlns="" id="{D6C71778-3DDA-4748-AEBB-2A4B7501632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22" name="Straight Connector 21">
              <a:extLst>
                <a:ext uri="{FF2B5EF4-FFF2-40B4-BE49-F238E27FC236}">
                  <a16:creationId xmlns:a16="http://schemas.microsoft.com/office/drawing/2014/main" xmlns="" id="{BA1F5C7D-5183-424E-BD72-BBFC59C5A26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xmlns="" id="{B848F76E-D8DE-4826-901B-4E4090240E5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xmlns="" id="{FAE84420-E672-4A16-8384-42BDDC4A96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xmlns="" id="{044D91EB-FA8D-4FD3-88F8-053F9962BD4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xmlns="" id="{756B711F-46BD-4789-926C-CF2F01F71D6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extBox 5">
            <a:extLst>
              <a:ext uri="{FF2B5EF4-FFF2-40B4-BE49-F238E27FC236}">
                <a16:creationId xmlns:a16="http://schemas.microsoft.com/office/drawing/2014/main" xmlns="" id="{6EFBFFA5-E288-4D5B-9336-DD8D5DFED451}"/>
              </a:ext>
            </a:extLst>
          </p:cNvPr>
          <p:cNvSpPr txBox="1"/>
          <p:nvPr/>
        </p:nvSpPr>
        <p:spPr>
          <a:xfrm>
            <a:off x="5860448" y="2463802"/>
            <a:ext cx="4910097" cy="1583267"/>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pPr>
            <a:r>
              <a:rPr lang="en-US" sz="3200" dirty="0"/>
              <a:t>Main Components of overhead Lines:</a:t>
            </a:r>
          </a:p>
        </p:txBody>
      </p:sp>
      <p:sp>
        <p:nvSpPr>
          <p:cNvPr id="9" name="TextBox 8">
            <a:extLst>
              <a:ext uri="{FF2B5EF4-FFF2-40B4-BE49-F238E27FC236}">
                <a16:creationId xmlns:a16="http://schemas.microsoft.com/office/drawing/2014/main" xmlns="" id="{95503FA3-D516-4FCF-9E8F-FA2A4EE5A53A}"/>
              </a:ext>
            </a:extLst>
          </p:cNvPr>
          <p:cNvSpPr txBox="1"/>
          <p:nvPr/>
        </p:nvSpPr>
        <p:spPr>
          <a:xfrm>
            <a:off x="831" y="6858000"/>
            <a:ext cx="3502025" cy="230832"/>
          </a:xfrm>
          <a:prstGeom prst="rect">
            <a:avLst/>
          </a:prstGeom>
          <a:noFill/>
        </p:spPr>
        <p:txBody>
          <a:bodyPr wrap="square" rtlCol="0">
            <a:spAutoFit/>
          </a:bodyPr>
          <a:lstStyle/>
          <a:p>
            <a:r>
              <a:rPr lang="x-none" sz="900">
                <a:hlinkClick r:id="rId3" tooltip="https://en.wikipedia.org/wiki/Switchgear"/>
              </a:rPr>
              <a:t>This Photo</a:t>
            </a:r>
            <a:r>
              <a:rPr lang="x-none" sz="900"/>
              <a:t> by Unknown Author is licensed under </a:t>
            </a:r>
            <a:r>
              <a:rPr lang="x-none" sz="900">
                <a:hlinkClick r:id="rId4" tooltip="https://creativecommons.org/licenses/by-sa/3.0/"/>
              </a:rPr>
              <a:t>CC BY-SA</a:t>
            </a:r>
            <a:endParaRPr lang="x-none" sz="900"/>
          </a:p>
        </p:txBody>
      </p:sp>
    </p:spTree>
    <p:extLst>
      <p:ext uri="{BB962C8B-B14F-4D97-AF65-F5344CB8AC3E}">
        <p14:creationId xmlns:p14="http://schemas.microsoft.com/office/powerpoint/2010/main" val="1355958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065DB-810A-4C92-B191-332E469E7BCA}"/>
              </a:ext>
            </a:extLst>
          </p:cNvPr>
          <p:cNvSpPr>
            <a:spLocks noGrp="1"/>
          </p:cNvSpPr>
          <p:nvPr>
            <p:ph type="title"/>
          </p:nvPr>
        </p:nvSpPr>
        <p:spPr>
          <a:xfrm>
            <a:off x="1512439" y="552810"/>
            <a:ext cx="5448255" cy="2228759"/>
          </a:xfrm>
        </p:spPr>
        <p:txBody>
          <a:bodyPr anchor="b">
            <a:normAutofit/>
          </a:bodyPr>
          <a:lstStyle/>
          <a:p>
            <a:r>
              <a:rPr lang="en-US" sz="4800" b="1">
                <a:latin typeface="Tahoma" panose="020B0604030504040204" pitchFamily="34" charset="0"/>
                <a:ea typeface="Tahoma" panose="020B0604030504040204" pitchFamily="34" charset="0"/>
                <a:cs typeface="Tahoma" panose="020B0604030504040204" pitchFamily="34" charset="0"/>
              </a:rPr>
              <a:t>SUPPORTS:</a:t>
            </a:r>
            <a:r>
              <a:rPr lang="x-none" sz="4800"/>
              <a:t/>
            </a:r>
            <a:br>
              <a:rPr lang="x-none" sz="4800"/>
            </a:br>
            <a:endParaRPr lang="x-none" sz="4800"/>
          </a:p>
        </p:txBody>
      </p:sp>
      <p:graphicFrame>
        <p:nvGraphicFramePr>
          <p:cNvPr id="5" name="Content Placeholder 2">
            <a:extLst>
              <a:ext uri="{FF2B5EF4-FFF2-40B4-BE49-F238E27FC236}">
                <a16:creationId xmlns:a16="http://schemas.microsoft.com/office/drawing/2014/main" xmlns="" id="{DCD35AB1-0ABC-45FB-91B1-4D9BF12B4A57}"/>
              </a:ext>
            </a:extLst>
          </p:cNvPr>
          <p:cNvGraphicFramePr>
            <a:graphicFrameLocks noGrp="1"/>
          </p:cNvGraphicFramePr>
          <p:nvPr>
            <p:ph idx="1"/>
          </p:nvPr>
        </p:nvGraphicFramePr>
        <p:xfrm>
          <a:off x="1512439" y="2959729"/>
          <a:ext cx="5448255" cy="3341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7833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xmlns="" id="{929448D9-8F1D-4CFE-93BA-E0272F0DBD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A7AE8E6C-80A7-4436-9709-1FE13DA259A8}"/>
              </a:ext>
            </a:extLst>
          </p:cNvPr>
          <p:cNvSpPr>
            <a:spLocks noGrp="1"/>
          </p:cNvSpPr>
          <p:nvPr>
            <p:ph idx="1"/>
          </p:nvPr>
        </p:nvSpPr>
        <p:spPr>
          <a:xfrm>
            <a:off x="684211" y="685800"/>
            <a:ext cx="5411789" cy="5332228"/>
          </a:xfrm>
        </p:spPr>
        <p:txBody>
          <a:bodyPr>
            <a:normAutofit/>
          </a:bodyPr>
          <a:lstStyle/>
          <a:p>
            <a:pPr marL="0" indent="0">
              <a:buNone/>
            </a:pPr>
            <a:r>
              <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TREATED WOODEN POLES:</a:t>
            </a:r>
          </a:p>
          <a:p>
            <a:pPr marL="0" indent="0">
              <a:buNone/>
            </a:pPr>
            <a:endParaRPr lang="x-none"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Treated wooden poles made from </a:t>
            </a:r>
            <a:r>
              <a:rPr lang="en-US" sz="3200" b="1" dirty="0" err="1">
                <a:solidFill>
                  <a:schemeClr val="tx1"/>
                </a:solidFill>
                <a:latin typeface="Tahoma" panose="020B0604030504040204" pitchFamily="34" charset="0"/>
                <a:ea typeface="Tahoma" panose="020B0604030504040204" pitchFamily="34" charset="0"/>
                <a:cs typeface="Tahoma" panose="020B0604030504040204" pitchFamily="34" charset="0"/>
              </a:rPr>
              <a:t>Opepe</a:t>
            </a:r>
            <a:r>
              <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 tree are exceptionally good and strong as support structure in distribution overhead lines. </a:t>
            </a:r>
            <a:endParaRPr lang="x-none"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x-none" b="1" dirty="0">
              <a:latin typeface="Tahoma" panose="020B0604030504040204" pitchFamily="34" charset="0"/>
              <a:ea typeface="Tahoma" panose="020B0604030504040204" pitchFamily="34" charset="0"/>
              <a:cs typeface="Tahoma" panose="020B0604030504040204" pitchFamily="34" charset="0"/>
            </a:endParaRPr>
          </a:p>
          <a:p>
            <a:endParaRPr lang="x-none" dirty="0"/>
          </a:p>
        </p:txBody>
      </p:sp>
      <p:pic>
        <p:nvPicPr>
          <p:cNvPr id="4" name="Picture 3" descr="A picture containing sky, outdoor, day&#10;&#10;Description automatically generated">
            <a:extLst>
              <a:ext uri="{FF2B5EF4-FFF2-40B4-BE49-F238E27FC236}">
                <a16:creationId xmlns:a16="http://schemas.microsoft.com/office/drawing/2014/main" xmlns="" id="{2B2799E9-06F3-4E8B-AFA6-F35C62A6675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5044" r="4754"/>
          <a:stretch/>
        </p:blipFill>
        <p:spPr>
          <a:xfrm>
            <a:off x="6443331" y="10"/>
            <a:ext cx="5748670" cy="6857990"/>
          </a:xfrm>
          <a:prstGeom prst="rect">
            <a:avLst/>
          </a:prstGeom>
          <a:effectLst>
            <a:innerShdw blurRad="57150" dist="38100" dir="14460000">
              <a:prstClr val="black">
                <a:alpha val="70000"/>
              </a:prstClr>
            </a:innerShdw>
          </a:effectLst>
        </p:spPr>
      </p:pic>
      <p:grpSp>
        <p:nvGrpSpPr>
          <p:cNvPr id="7" name="Group 10">
            <a:extLst>
              <a:ext uri="{FF2B5EF4-FFF2-40B4-BE49-F238E27FC236}">
                <a16:creationId xmlns:a16="http://schemas.microsoft.com/office/drawing/2014/main" xmlns="" id="{94749DEA-AC6C-4834-A330-03A1796B89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xmlns="" id="{20CBC5D1-BAF0-454E-9D7C-68370AA9545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8ABB9F45-32F7-4915-A94F-F1E34B32DED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94EA6F09-00FD-4C50-A2DF-D0B1CC4C9AB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4B8B975B-2618-4734-A401-FAB7451901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4EF4B123-0577-4F10-986B-6BD86396AB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33748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xmlns="" id="{8FD48FB1-66D8-4676-B0AA-C139A1DB78D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xmlns="" id="{F033F5AE-6728-4F19-8DED-658E674B31B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xmlns="" id="{82C7D74A-18BA-4709-A808-44E8815C443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xmlns="" id="{B5164A3F-1561-4039-8185-AB0EEB713EA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xmlns="" id="{2A35DB53-42BE-460E-9CA1-1294C98463C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33" name="Rectangle 32">
            <a:extLst>
              <a:ext uri="{FF2B5EF4-FFF2-40B4-BE49-F238E27FC236}">
                <a16:creationId xmlns:a16="http://schemas.microsoft.com/office/drawing/2014/main" xmlns="" id="{8777B48D-7BF2-470D-876B-50CD5CC83E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5741F965-5D41-4A76-ABC4-3E31BB3660DF}"/>
              </a:ext>
            </a:extLst>
          </p:cNvPr>
          <p:cNvSpPr txBox="1"/>
          <p:nvPr/>
        </p:nvSpPr>
        <p:spPr>
          <a:xfrm>
            <a:off x="684213" y="685799"/>
            <a:ext cx="4781147" cy="297180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cap="all" dirty="0">
                <a:ln w="3175" cmpd="sng">
                  <a:noFill/>
                </a:ln>
                <a:latin typeface="+mj-lt"/>
                <a:ea typeface="+mj-ea"/>
                <a:cs typeface="+mj-cs"/>
              </a:rPr>
              <a:t>Lattice Poles:</a:t>
            </a:r>
          </a:p>
          <a:p>
            <a:pPr>
              <a:lnSpc>
                <a:spcPct val="90000"/>
              </a:lnSpc>
              <a:spcBef>
                <a:spcPct val="0"/>
              </a:spcBef>
              <a:spcAft>
                <a:spcPts val="600"/>
              </a:spcAft>
            </a:pPr>
            <a:endParaRPr lang="en-US" sz="4100" cap="all" dirty="0">
              <a:ln w="3175" cmpd="sng">
                <a:noFill/>
              </a:ln>
              <a:latin typeface="+mj-lt"/>
              <a:ea typeface="+mj-ea"/>
              <a:cs typeface="+mj-cs"/>
            </a:endParaRPr>
          </a:p>
          <a:p>
            <a:pPr>
              <a:lnSpc>
                <a:spcPct val="90000"/>
              </a:lnSpc>
              <a:spcBef>
                <a:spcPct val="0"/>
              </a:spcBef>
              <a:spcAft>
                <a:spcPts val="600"/>
              </a:spcAft>
            </a:pPr>
            <a:r>
              <a:rPr lang="en-US" sz="4100" dirty="0">
                <a:ln w="3175" cmpd="sng">
                  <a:noFill/>
                </a:ln>
                <a:latin typeface="+mj-lt"/>
                <a:ea typeface="+mj-ea"/>
                <a:cs typeface="+mj-cs"/>
              </a:rPr>
              <a:t>Poles made from galvanized steel. </a:t>
            </a:r>
          </a:p>
        </p:txBody>
      </p:sp>
      <p:pic>
        <p:nvPicPr>
          <p:cNvPr id="17" name="Picture 16" descr="A picture containing grass, sky, outdoor, outdoor object&#10;&#10;Description automatically generated">
            <a:extLst>
              <a:ext uri="{FF2B5EF4-FFF2-40B4-BE49-F238E27FC236}">
                <a16:creationId xmlns:a16="http://schemas.microsoft.com/office/drawing/2014/main" xmlns="" id="{24401126-A789-4FED-9843-66FC77B548C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4440" r="18894"/>
          <a:stretch/>
        </p:blipFill>
        <p:spPr>
          <a:xfrm>
            <a:off x="6096000" y="10"/>
            <a:ext cx="6095999" cy="6857990"/>
          </a:xfrm>
          <a:prstGeom prst="rect">
            <a:avLst/>
          </a:prstGeom>
          <a:effectLst>
            <a:innerShdw blurRad="57150" dist="38100" dir="14460000">
              <a:prstClr val="black">
                <a:alpha val="70000"/>
              </a:prstClr>
            </a:innerShdw>
          </a:effectLst>
        </p:spPr>
      </p:pic>
      <p:grpSp>
        <p:nvGrpSpPr>
          <p:cNvPr id="35" name="Group 34">
            <a:extLst>
              <a:ext uri="{FF2B5EF4-FFF2-40B4-BE49-F238E27FC236}">
                <a16:creationId xmlns:a16="http://schemas.microsoft.com/office/drawing/2014/main" xmlns="" id="{83DA8283-3FF4-47B3-9266-60768C74320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393200" y="8468"/>
            <a:ext cx="5795625" cy="5874808"/>
            <a:chOff x="6108170" y="8467"/>
            <a:chExt cx="6080656" cy="6163733"/>
          </a:xfrm>
        </p:grpSpPr>
        <p:cxnSp>
          <p:nvCxnSpPr>
            <p:cNvPr id="36" name="Straight Connector 35">
              <a:extLst>
                <a:ext uri="{FF2B5EF4-FFF2-40B4-BE49-F238E27FC236}">
                  <a16:creationId xmlns:a16="http://schemas.microsoft.com/office/drawing/2014/main" xmlns="" id="{EDEB65FF-EAD9-4242-80AE-A3FC7EB1EB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8228012" y="8467"/>
              <a:ext cx="3810000" cy="3810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xmlns="" id="{178B5500-48F2-41FA-BD8C-3C2400F620E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6108170" y="91545"/>
              <a:ext cx="6080655" cy="6080655"/>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xmlns="" id="{847B2E66-9934-4251-A5B0-A180C0CC93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235825" y="228600"/>
              <a:ext cx="4953000" cy="4953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xmlns="" id="{5CDA1666-64EC-4838-B0E1-4D545ECEA29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335837" y="32278"/>
              <a:ext cx="4852989" cy="485298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xmlns="" id="{7CC99E35-6C12-4F89-8CDA-9FD8B3CEE15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845426" y="609601"/>
              <a:ext cx="4343399" cy="434339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grpSp>
      <p:sp>
        <p:nvSpPr>
          <p:cNvPr id="18" name="TextBox 17">
            <a:extLst>
              <a:ext uri="{FF2B5EF4-FFF2-40B4-BE49-F238E27FC236}">
                <a16:creationId xmlns:a16="http://schemas.microsoft.com/office/drawing/2014/main" xmlns="" id="{4AE2FBE8-D2DB-4888-A3B2-D5BC7B04690E}"/>
              </a:ext>
            </a:extLst>
          </p:cNvPr>
          <p:cNvSpPr txBox="1"/>
          <p:nvPr/>
        </p:nvSpPr>
        <p:spPr>
          <a:xfrm>
            <a:off x="9676567" y="6657945"/>
            <a:ext cx="2515432" cy="200055"/>
          </a:xfrm>
          <a:prstGeom prst="rect">
            <a:avLst/>
          </a:prstGeom>
          <a:solidFill>
            <a:srgbClr val="000000"/>
          </a:solidFill>
        </p:spPr>
        <p:txBody>
          <a:bodyPr wrap="none" rtlCol="0">
            <a:spAutoFit/>
          </a:bodyPr>
          <a:lstStyle/>
          <a:p>
            <a:pPr algn="r">
              <a:spcAft>
                <a:spcPts val="600"/>
              </a:spcAft>
            </a:pPr>
            <a:r>
              <a:rPr lang="x-none" sz="700">
                <a:solidFill>
                  <a:srgbClr val="FFFFFF"/>
                </a:solidFill>
                <a:hlinkClick r:id="rId3" tooltip="https://simple.wikipedia.org/wiki/Transmission_tower">
                  <a:extLst>
                    <a:ext uri="{A12FA001-AC4F-418D-AE19-62706E023703}">
                      <ahyp:hlinkClr xmlns:ahyp="http://schemas.microsoft.com/office/drawing/2018/hyperlinkcolor" xmlns="" val="tx"/>
                    </a:ext>
                  </a:extLst>
                </a:hlinkClick>
              </a:rPr>
              <a:t>This Photo</a:t>
            </a:r>
            <a:r>
              <a:rPr lang="x-none" sz="700">
                <a:solidFill>
                  <a:srgbClr val="FFFFFF"/>
                </a:solidFill>
              </a:rPr>
              <a:t> by Unknown Author is licensed under </a:t>
            </a:r>
            <a:r>
              <a:rPr lang="x-none" sz="700">
                <a:solidFill>
                  <a:srgbClr val="FFFFFF"/>
                </a:solidFill>
                <a:hlinkClick r:id="rId4" tooltip="https://creativecommons.org/licenses/by-sa/3.0/">
                  <a:extLst>
                    <a:ext uri="{A12FA001-AC4F-418D-AE19-62706E023703}">
                      <ahyp:hlinkClr xmlns:ahyp="http://schemas.microsoft.com/office/drawing/2018/hyperlinkcolor" xmlns="" val="tx"/>
                    </a:ext>
                  </a:extLst>
                </a:hlinkClick>
              </a:rPr>
              <a:t>CC BY-SA</a:t>
            </a:r>
            <a:endParaRPr lang="x-none" sz="700">
              <a:solidFill>
                <a:srgbClr val="FFFFFF"/>
              </a:solidFill>
            </a:endParaRPr>
          </a:p>
        </p:txBody>
      </p:sp>
    </p:spTree>
    <p:extLst>
      <p:ext uri="{BB962C8B-B14F-4D97-AF65-F5344CB8AC3E}">
        <p14:creationId xmlns:p14="http://schemas.microsoft.com/office/powerpoint/2010/main" val="1991985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929448D9-8F1D-4CFE-93BA-E0272F0DBD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DC6F4F15-5546-4379-99C1-577C5652E0A6}"/>
              </a:ext>
            </a:extLst>
          </p:cNvPr>
          <p:cNvSpPr txBox="1"/>
          <p:nvPr/>
        </p:nvSpPr>
        <p:spPr>
          <a:xfrm>
            <a:off x="587531" y="1477433"/>
            <a:ext cx="5567733" cy="3615267"/>
          </a:xfrm>
          <a:prstGeom prst="rect">
            <a:avLst/>
          </a:prstGeom>
        </p:spPr>
        <p:txBody>
          <a:bodyPr vert="horz" lIns="91440" tIns="45720" rIns="91440" bIns="45720" rtlCol="0" anchor="ctr">
            <a:normAutofit lnSpcReduction="10000"/>
          </a:bodyPr>
          <a:lstStyle/>
          <a:p>
            <a:pPr marL="0" indent="0">
              <a:spcBef>
                <a:spcPct val="20000"/>
              </a:spcBef>
              <a:spcAft>
                <a:spcPts val="600"/>
              </a:spcAft>
              <a:buClr>
                <a:schemeClr val="tx1"/>
              </a:buClr>
              <a:buSzPct val="80000"/>
            </a:pPr>
            <a:r>
              <a:rPr lang="en-US" sz="3200" b="1" dirty="0"/>
              <a:t>CONCRETE POLES:</a:t>
            </a:r>
          </a:p>
          <a:p>
            <a:pPr marL="0" indent="0">
              <a:spcBef>
                <a:spcPct val="20000"/>
              </a:spcBef>
              <a:spcAft>
                <a:spcPts val="600"/>
              </a:spcAft>
              <a:buClr>
                <a:schemeClr val="tx1"/>
              </a:buClr>
              <a:buSzPct val="80000"/>
            </a:pPr>
            <a:endParaRPr lang="en-US" sz="3200" b="1" dirty="0"/>
          </a:p>
          <a:p>
            <a:pPr marL="0" indent="0">
              <a:spcBef>
                <a:spcPct val="20000"/>
              </a:spcBef>
              <a:spcAft>
                <a:spcPts val="600"/>
              </a:spcAft>
              <a:buClr>
                <a:schemeClr val="tx1"/>
              </a:buClr>
              <a:buSzPct val="80000"/>
            </a:pPr>
            <a:r>
              <a:rPr lang="en-US" sz="3200" b="1" dirty="0"/>
              <a:t>We have two types of concrete poles in Nigeria: Pre-stressed and Reinforced concrete poles.</a:t>
            </a:r>
          </a:p>
          <a:p>
            <a:pPr>
              <a:spcBef>
                <a:spcPct val="20000"/>
              </a:spcBef>
              <a:spcAft>
                <a:spcPts val="600"/>
              </a:spcAft>
              <a:buClr>
                <a:schemeClr val="tx1"/>
              </a:buClr>
              <a:buSzPct val="80000"/>
              <a:buFont typeface="Wingdings 3" panose="05040102010807070707" pitchFamily="18" charset="2"/>
              <a:buChar char=""/>
            </a:pPr>
            <a:endParaRPr lang="en-US" b="1" dirty="0">
              <a:solidFill>
                <a:schemeClr val="bg2">
                  <a:lumMod val="75000"/>
                </a:schemeClr>
              </a:solidFill>
            </a:endParaRPr>
          </a:p>
        </p:txBody>
      </p:sp>
      <p:pic>
        <p:nvPicPr>
          <p:cNvPr id="6" name="Picture 5" descr="A picture containing sky, outdoor&#10;&#10;Description automatically generated">
            <a:extLst>
              <a:ext uri="{FF2B5EF4-FFF2-40B4-BE49-F238E27FC236}">
                <a16:creationId xmlns:a16="http://schemas.microsoft.com/office/drawing/2014/main" xmlns="" id="{7ECC8F96-C999-4CC7-8432-AD53AC099C2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4052" r="20402"/>
          <a:stretch/>
        </p:blipFill>
        <p:spPr>
          <a:xfrm>
            <a:off x="6400801" y="10"/>
            <a:ext cx="5791200" cy="6857990"/>
          </a:xfrm>
          <a:prstGeom prst="rect">
            <a:avLst/>
          </a:prstGeom>
          <a:effectLst>
            <a:innerShdw blurRad="57150" dist="38100" dir="14460000">
              <a:prstClr val="black">
                <a:alpha val="70000"/>
              </a:prstClr>
            </a:innerShdw>
          </a:effectLst>
        </p:spPr>
      </p:pic>
      <p:grpSp>
        <p:nvGrpSpPr>
          <p:cNvPr id="16" name="Group 15">
            <a:extLst>
              <a:ext uri="{FF2B5EF4-FFF2-40B4-BE49-F238E27FC236}">
                <a16:creationId xmlns:a16="http://schemas.microsoft.com/office/drawing/2014/main" xmlns="" id="{94749DEA-AC6C-4834-A330-03A1796B89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7" name="Straight Connector 16">
              <a:extLst>
                <a:ext uri="{FF2B5EF4-FFF2-40B4-BE49-F238E27FC236}">
                  <a16:creationId xmlns:a16="http://schemas.microsoft.com/office/drawing/2014/main" xmlns="" id="{20CBC5D1-BAF0-454E-9D7C-68370AA9545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8ABB9F45-32F7-4915-A94F-F1E34B32DED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94EA6F09-00FD-4C50-A2DF-D0B1CC4C9AB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4B8B975B-2618-4734-A401-FAB7451901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xmlns="" id="{4EF4B123-0577-4F10-986B-6BD86396AB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 name="TextBox 6">
            <a:extLst>
              <a:ext uri="{FF2B5EF4-FFF2-40B4-BE49-F238E27FC236}">
                <a16:creationId xmlns:a16="http://schemas.microsoft.com/office/drawing/2014/main" xmlns="" id="{0FEE6CA5-CEF6-4C2E-A0F3-D12A7500D432}"/>
              </a:ext>
            </a:extLst>
          </p:cNvPr>
          <p:cNvSpPr txBox="1"/>
          <p:nvPr/>
        </p:nvSpPr>
        <p:spPr>
          <a:xfrm>
            <a:off x="9676568" y="6657945"/>
            <a:ext cx="2515432" cy="200055"/>
          </a:xfrm>
          <a:prstGeom prst="rect">
            <a:avLst/>
          </a:prstGeom>
          <a:solidFill>
            <a:srgbClr val="000000"/>
          </a:solidFill>
        </p:spPr>
        <p:txBody>
          <a:bodyPr wrap="none" rtlCol="0">
            <a:spAutoFit/>
          </a:bodyPr>
          <a:lstStyle/>
          <a:p>
            <a:pPr algn="r">
              <a:spcAft>
                <a:spcPts val="600"/>
              </a:spcAft>
            </a:pPr>
            <a:r>
              <a:rPr lang="x-none" sz="700">
                <a:solidFill>
                  <a:srgbClr val="FFFFFF"/>
                </a:solidFill>
                <a:hlinkClick r:id="rId3" tooltip="https://commons.wikimedia.org/wiki/File:Several_power_pole_made_of_concrete,_in_Iran_2017_--_%DA%86%D9%86%D8%AF_%D8%AA%DB%8C%D8%B1_%D8%A8%D8%B1%D9%82_%D8%A8%D8%AA%D9%86%DB%8C_%D8%AF%D8%B1_%D8%A7%DB%8C%D8%B1%D8%A7%D9%86.jpg">
                  <a:extLst>
                    <a:ext uri="{A12FA001-AC4F-418D-AE19-62706E023703}">
                      <ahyp:hlinkClr xmlns:ahyp="http://schemas.microsoft.com/office/drawing/2018/hyperlinkcolor" xmlns="" val="tx"/>
                    </a:ext>
                  </a:extLst>
                </a:hlinkClick>
              </a:rPr>
              <a:t>This Photo</a:t>
            </a:r>
            <a:r>
              <a:rPr lang="x-none" sz="700">
                <a:solidFill>
                  <a:srgbClr val="FFFFFF"/>
                </a:solidFill>
              </a:rPr>
              <a:t> by Unknown Author is licensed under </a:t>
            </a:r>
            <a:r>
              <a:rPr lang="x-none" sz="700">
                <a:solidFill>
                  <a:srgbClr val="FFFFFF"/>
                </a:solidFill>
                <a:hlinkClick r:id="rId4" tooltip="https://creativecommons.org/licenses/by-sa/3.0/">
                  <a:extLst>
                    <a:ext uri="{A12FA001-AC4F-418D-AE19-62706E023703}">
                      <ahyp:hlinkClr xmlns:ahyp="http://schemas.microsoft.com/office/drawing/2018/hyperlinkcolor" xmlns="" val="tx"/>
                    </a:ext>
                  </a:extLst>
                </a:hlinkClick>
              </a:rPr>
              <a:t>CC BY-SA</a:t>
            </a:r>
            <a:endParaRPr lang="x-none" sz="700">
              <a:solidFill>
                <a:srgbClr val="FFFFFF"/>
              </a:solidFill>
            </a:endParaRPr>
          </a:p>
        </p:txBody>
      </p:sp>
    </p:spTree>
    <p:extLst>
      <p:ext uri="{BB962C8B-B14F-4D97-AF65-F5344CB8AC3E}">
        <p14:creationId xmlns:p14="http://schemas.microsoft.com/office/powerpoint/2010/main" val="1996280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8BDCB790-0627-41E5-BC11-94AD82C83893}"/>
              </a:ext>
            </a:extLst>
          </p:cNvPr>
          <p:cNvGraphicFramePr>
            <a:graphicFrameLocks noGrp="1"/>
          </p:cNvGraphicFramePr>
          <p:nvPr>
            <p:ph idx="1"/>
            <p:extLst>
              <p:ext uri="{D42A27DB-BD31-4B8C-83A1-F6EECF244321}">
                <p14:modId xmlns:p14="http://schemas.microsoft.com/office/powerpoint/2010/main" val="3803180053"/>
              </p:ext>
            </p:extLst>
          </p:nvPr>
        </p:nvGraphicFramePr>
        <p:xfrm>
          <a:off x="845452" y="935263"/>
          <a:ext cx="9787107" cy="5083374"/>
        </p:xfrm>
        <a:graphic>
          <a:graphicData uri="http://schemas.openxmlformats.org/drawingml/2006/table">
            <a:tbl>
              <a:tblPr firstRow="1" firstCol="1" bandRow="1"/>
              <a:tblGrid>
                <a:gridCol w="1186655">
                  <a:extLst>
                    <a:ext uri="{9D8B030D-6E8A-4147-A177-3AD203B41FA5}">
                      <a16:colId xmlns:a16="http://schemas.microsoft.com/office/drawing/2014/main" xmlns="" val="77921126"/>
                    </a:ext>
                  </a:extLst>
                </a:gridCol>
                <a:gridCol w="3827483">
                  <a:extLst>
                    <a:ext uri="{9D8B030D-6E8A-4147-A177-3AD203B41FA5}">
                      <a16:colId xmlns:a16="http://schemas.microsoft.com/office/drawing/2014/main" xmlns="" val="713233654"/>
                    </a:ext>
                  </a:extLst>
                </a:gridCol>
                <a:gridCol w="2209275">
                  <a:extLst>
                    <a:ext uri="{9D8B030D-6E8A-4147-A177-3AD203B41FA5}">
                      <a16:colId xmlns:a16="http://schemas.microsoft.com/office/drawing/2014/main" xmlns="" val="2708111829"/>
                    </a:ext>
                  </a:extLst>
                </a:gridCol>
                <a:gridCol w="2563694">
                  <a:extLst>
                    <a:ext uri="{9D8B030D-6E8A-4147-A177-3AD203B41FA5}">
                      <a16:colId xmlns:a16="http://schemas.microsoft.com/office/drawing/2014/main" xmlns="" val="2679570948"/>
                    </a:ext>
                  </a:extLst>
                </a:gridCol>
              </a:tblGrid>
              <a:tr h="958897">
                <a:tc>
                  <a:txBody>
                    <a:bodyPr/>
                    <a:lstStyle/>
                    <a:p>
                      <a:pPr algn="ctr" fontAlgn="t">
                        <a:lnSpc>
                          <a:spcPct val="107000"/>
                        </a:lnSpc>
                        <a:spcBef>
                          <a:spcPts val="0"/>
                        </a:spcBef>
                        <a:spcAft>
                          <a:spcPts val="0"/>
                        </a:spcAft>
                      </a:pPr>
                      <a:r>
                        <a:rPr lang="en-US" sz="2600" b="0" i="0" u="none" strike="noStrike">
                          <a:effectLst/>
                          <a:latin typeface="Tahoma" panose="020B0604030504040204" pitchFamily="34" charset="0"/>
                          <a:ea typeface="Calibri" panose="020F0502020204030204" pitchFamily="34" charset="0"/>
                          <a:cs typeface="Times New Roman" panose="02020603050405020304" pitchFamily="18" charset="0"/>
                        </a:rPr>
                        <a:t>S/N</a:t>
                      </a:r>
                      <a:endParaRPr lang="en-US" sz="4000" b="0" i="0" u="none" strike="noStrike">
                        <a:effectLst/>
                        <a:latin typeface="Arial" panose="020B0604020202020204" pitchFamily="34" charset="0"/>
                      </a:endParaRPr>
                    </a:p>
                  </a:txBody>
                  <a:tcPr marL="149881" marR="149881" marT="20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0"/>
                        </a:spcBef>
                        <a:spcAft>
                          <a:spcPts val="0"/>
                        </a:spcAft>
                      </a:pPr>
                      <a:r>
                        <a:rPr lang="en-US" sz="2600" b="0" i="0" u="none" strike="noStrike">
                          <a:effectLst/>
                          <a:latin typeface="Tahoma" panose="020B0604030504040204" pitchFamily="34" charset="0"/>
                          <a:ea typeface="Calibri" panose="020F0502020204030204" pitchFamily="34" charset="0"/>
                          <a:cs typeface="Times New Roman" panose="02020603050405020304" pitchFamily="18" charset="0"/>
                        </a:rPr>
                        <a:t>Line type</a:t>
                      </a:r>
                      <a:endParaRPr lang="en-US" sz="4000" b="0" i="0" u="none" strike="noStrike">
                        <a:effectLst/>
                        <a:latin typeface="Arial" panose="020B0604020202020204" pitchFamily="34" charset="0"/>
                      </a:endParaRPr>
                    </a:p>
                  </a:txBody>
                  <a:tcPr marL="199841" marR="199841" marT="99920" marB="9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t">
                        <a:lnSpc>
                          <a:spcPct val="107000"/>
                        </a:lnSpc>
                        <a:spcBef>
                          <a:spcPts val="0"/>
                        </a:spcBef>
                        <a:spcAft>
                          <a:spcPts val="0"/>
                        </a:spcAft>
                      </a:pPr>
                      <a:r>
                        <a:rPr lang="en-US" sz="2600" b="0" i="0" u="none" strike="noStrike">
                          <a:effectLst/>
                          <a:latin typeface="Tahoma" panose="020B0604030504040204" pitchFamily="34" charset="0"/>
                          <a:ea typeface="Calibri" panose="020F0502020204030204" pitchFamily="34" charset="0"/>
                          <a:cs typeface="Times New Roman" panose="02020603050405020304" pitchFamily="18" charset="0"/>
                        </a:rPr>
                        <a:t>Pole height (m)</a:t>
                      </a:r>
                      <a:endParaRPr lang="en-US" sz="4000" b="0" i="0" u="none" strike="noStrike">
                        <a:effectLst/>
                        <a:latin typeface="Arial" panose="020B0604020202020204" pitchFamily="34" charset="0"/>
                      </a:endParaRPr>
                    </a:p>
                  </a:txBody>
                  <a:tcPr marL="199841" marR="199841" marT="99920" marB="9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t">
                        <a:lnSpc>
                          <a:spcPct val="107000"/>
                        </a:lnSpc>
                        <a:spcBef>
                          <a:spcPts val="0"/>
                        </a:spcBef>
                        <a:spcAft>
                          <a:spcPts val="0"/>
                        </a:spcAft>
                      </a:pPr>
                      <a:r>
                        <a:rPr lang="en-US" sz="2600" b="0" i="0" u="none" strike="noStrike">
                          <a:effectLst/>
                          <a:latin typeface="Tahoma" panose="020B0604030504040204" pitchFamily="34" charset="0"/>
                          <a:ea typeface="Calibri" panose="020F0502020204030204" pitchFamily="34" charset="0"/>
                          <a:cs typeface="Times New Roman" panose="02020603050405020304" pitchFamily="18" charset="0"/>
                        </a:rPr>
                        <a:t>Pole Planting depth (m)</a:t>
                      </a:r>
                      <a:endParaRPr lang="en-US" sz="4000" b="0" i="0" u="none" strike="noStrike">
                        <a:effectLst/>
                        <a:latin typeface="Arial" panose="020B0604020202020204" pitchFamily="34" charset="0"/>
                      </a:endParaRPr>
                    </a:p>
                  </a:txBody>
                  <a:tcPr marL="199841" marR="199841" marT="99920" marB="9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32623119"/>
                  </a:ext>
                </a:extLst>
              </a:tr>
              <a:tr h="958897">
                <a:tc>
                  <a:txBody>
                    <a:bodyPr/>
                    <a:lstStyle/>
                    <a:p>
                      <a:pPr algn="l" fontAlgn="t">
                        <a:lnSpc>
                          <a:spcPct val="107000"/>
                        </a:lnSpc>
                        <a:spcBef>
                          <a:spcPts val="0"/>
                        </a:spcBef>
                        <a:spcAft>
                          <a:spcPts val="0"/>
                        </a:spcAft>
                      </a:pPr>
                      <a:r>
                        <a:rPr lang="en-US" sz="2600" b="0" i="0" u="none" strike="noStrike">
                          <a:effectLst/>
                          <a:latin typeface="Tahoma" panose="020B0604030504040204" pitchFamily="34" charset="0"/>
                          <a:ea typeface="Calibri" panose="020F0502020204030204" pitchFamily="34" charset="0"/>
                          <a:cs typeface="Times New Roman" panose="02020603050405020304" pitchFamily="18" charset="0"/>
                        </a:rPr>
                        <a:t> </a:t>
                      </a:r>
                      <a:endParaRPr lang="en-US" sz="4000" b="0" i="0" u="none" strike="noStrike">
                        <a:effectLst/>
                        <a:latin typeface="Arial" panose="020B0604020202020204" pitchFamily="34" charset="0"/>
                      </a:endParaRPr>
                    </a:p>
                  </a:txBody>
                  <a:tcPr marL="149881" marR="149881" marT="20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x-none"/>
                    </a:p>
                  </a:txBody>
                  <a:tcPr/>
                </a:tc>
                <a:tc vMerge="1">
                  <a:txBody>
                    <a:bodyPr/>
                    <a:lstStyle/>
                    <a:p>
                      <a:endParaRPr lang="x-none"/>
                    </a:p>
                  </a:txBody>
                  <a:tcPr/>
                </a:tc>
                <a:tc vMerge="1">
                  <a:txBody>
                    <a:bodyPr/>
                    <a:lstStyle/>
                    <a:p>
                      <a:endParaRPr lang="x-none"/>
                    </a:p>
                  </a:txBody>
                  <a:tcPr/>
                </a:tc>
                <a:extLst>
                  <a:ext uri="{0D108BD9-81ED-4DB2-BD59-A6C34878D82A}">
                    <a16:rowId xmlns:a16="http://schemas.microsoft.com/office/drawing/2014/main" xmlns="" val="3745258045"/>
                  </a:ext>
                </a:extLst>
              </a:tr>
              <a:tr h="475603">
                <a:tc>
                  <a:txBody>
                    <a:bodyPr/>
                    <a:lstStyle/>
                    <a:p>
                      <a:pPr algn="l" fontAlgn="t">
                        <a:lnSpc>
                          <a:spcPct val="107000"/>
                        </a:lnSpc>
                        <a:spcBef>
                          <a:spcPts val="0"/>
                        </a:spcBef>
                        <a:spcAft>
                          <a:spcPts val="0"/>
                        </a:spcAft>
                      </a:pPr>
                      <a:r>
                        <a:rPr lang="en-US" sz="2600" b="0" i="0" u="none" strike="noStrike">
                          <a:effectLst/>
                          <a:latin typeface="Tahoma" panose="020B0604030504040204" pitchFamily="34" charset="0"/>
                          <a:ea typeface="Calibri" panose="020F0502020204030204" pitchFamily="34" charset="0"/>
                          <a:cs typeface="Times New Roman" panose="02020603050405020304" pitchFamily="18" charset="0"/>
                        </a:rPr>
                        <a:t>1</a:t>
                      </a:r>
                      <a:endParaRPr lang="en-US" sz="4000" b="0" i="0" u="none" strike="noStrike">
                        <a:effectLst/>
                        <a:latin typeface="Arial" panose="020B0604020202020204" pitchFamily="34" charset="0"/>
                      </a:endParaRPr>
                    </a:p>
                  </a:txBody>
                  <a:tcPr marL="149881" marR="149881" marT="20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2600" b="0" i="0" u="none" strike="noStrike">
                          <a:effectLst/>
                          <a:latin typeface="Tahoma" panose="020B0604030504040204" pitchFamily="34" charset="0"/>
                          <a:ea typeface="Calibri" panose="020F0502020204030204" pitchFamily="34" charset="0"/>
                          <a:cs typeface="Times New Roman" panose="02020603050405020304" pitchFamily="18" charset="0"/>
                        </a:rPr>
                        <a:t>LV (400V)</a:t>
                      </a:r>
                      <a:endParaRPr lang="en-US" sz="4000" b="0" i="0" u="none" strike="noStrike">
                        <a:effectLst/>
                        <a:latin typeface="Arial" panose="020B0604020202020204" pitchFamily="34" charset="0"/>
                      </a:endParaRPr>
                    </a:p>
                  </a:txBody>
                  <a:tcPr marL="149881" marR="149881" marT="20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2600" b="0" i="0" u="none" strike="noStrike" dirty="0">
                          <a:effectLst/>
                          <a:latin typeface="Tahoma" panose="020B0604030504040204" pitchFamily="34" charset="0"/>
                          <a:ea typeface="Calibri" panose="020F0502020204030204" pitchFamily="34" charset="0"/>
                          <a:cs typeface="Times New Roman" panose="02020603050405020304" pitchFamily="18" charset="0"/>
                        </a:rPr>
                        <a:t>8.54</a:t>
                      </a:r>
                      <a:endParaRPr lang="en-US" sz="4000" b="0" i="0" u="none" strike="noStrike" dirty="0">
                        <a:effectLst/>
                        <a:latin typeface="Arial" panose="020B0604020202020204" pitchFamily="34" charset="0"/>
                      </a:endParaRPr>
                    </a:p>
                  </a:txBody>
                  <a:tcPr marL="149881" marR="149881" marT="20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2600" b="0" i="0" u="none" strike="noStrike">
                          <a:effectLst/>
                          <a:latin typeface="Tahoma" panose="020B0604030504040204" pitchFamily="34" charset="0"/>
                          <a:ea typeface="Calibri" panose="020F0502020204030204" pitchFamily="34" charset="0"/>
                          <a:cs typeface="Times New Roman" panose="02020603050405020304" pitchFamily="18" charset="0"/>
                        </a:rPr>
                        <a:t>1.2</a:t>
                      </a:r>
                      <a:endParaRPr lang="en-US" sz="4000" b="0" i="0" u="none" strike="noStrike">
                        <a:effectLst/>
                        <a:latin typeface="Arial" panose="020B0604020202020204" pitchFamily="34" charset="0"/>
                      </a:endParaRPr>
                    </a:p>
                  </a:txBody>
                  <a:tcPr marL="149881" marR="149881" marT="20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39784356"/>
                  </a:ext>
                </a:extLst>
              </a:tr>
              <a:tr h="896659">
                <a:tc>
                  <a:txBody>
                    <a:bodyPr/>
                    <a:lstStyle/>
                    <a:p>
                      <a:pPr algn="l" fontAlgn="t">
                        <a:lnSpc>
                          <a:spcPct val="107000"/>
                        </a:lnSpc>
                        <a:spcBef>
                          <a:spcPts val="0"/>
                        </a:spcBef>
                        <a:spcAft>
                          <a:spcPts val="0"/>
                        </a:spcAft>
                      </a:pPr>
                      <a:r>
                        <a:rPr lang="en-US" sz="2600" b="0" i="0" u="none" strike="noStrike">
                          <a:effectLst/>
                          <a:latin typeface="Tahoma" panose="020B0604030504040204" pitchFamily="34" charset="0"/>
                          <a:ea typeface="Calibri" panose="020F0502020204030204" pitchFamily="34" charset="0"/>
                          <a:cs typeface="Times New Roman" panose="02020603050405020304" pitchFamily="18" charset="0"/>
                        </a:rPr>
                        <a:t>2</a:t>
                      </a:r>
                      <a:endParaRPr lang="en-US" sz="4000" b="0" i="0" u="none" strike="noStrike">
                        <a:effectLst/>
                        <a:latin typeface="Arial" panose="020B0604020202020204" pitchFamily="34" charset="0"/>
                      </a:endParaRPr>
                    </a:p>
                  </a:txBody>
                  <a:tcPr marL="149881" marR="149881" marT="20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2600" b="0" i="0" u="none" strike="noStrike">
                          <a:effectLst/>
                          <a:latin typeface="Tahoma" panose="020B0604030504040204" pitchFamily="34" charset="0"/>
                          <a:ea typeface="Calibri" panose="020F0502020204030204" pitchFamily="34" charset="0"/>
                          <a:cs typeface="Times New Roman" panose="02020603050405020304" pitchFamily="18" charset="0"/>
                        </a:rPr>
                        <a:t>LV &amp; HV (33/11/0.4kV)</a:t>
                      </a:r>
                      <a:endParaRPr lang="en-US" sz="4000" b="0" i="0" u="none" strike="noStrike">
                        <a:effectLst/>
                        <a:latin typeface="Arial" panose="020B0604020202020204" pitchFamily="34" charset="0"/>
                      </a:endParaRPr>
                    </a:p>
                  </a:txBody>
                  <a:tcPr marL="149881" marR="149881" marT="20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2600" b="0" i="0" u="none" strike="noStrike">
                          <a:effectLst/>
                          <a:latin typeface="Tahoma" panose="020B0604030504040204" pitchFamily="34" charset="0"/>
                          <a:ea typeface="Calibri" panose="020F0502020204030204" pitchFamily="34" charset="0"/>
                          <a:cs typeface="Times New Roman" panose="02020603050405020304" pitchFamily="18" charset="0"/>
                        </a:rPr>
                        <a:t>10.36</a:t>
                      </a:r>
                      <a:endParaRPr lang="en-US" sz="4000" b="0" i="0" u="none" strike="noStrike">
                        <a:effectLst/>
                        <a:latin typeface="Arial" panose="020B0604020202020204" pitchFamily="34" charset="0"/>
                      </a:endParaRPr>
                    </a:p>
                  </a:txBody>
                  <a:tcPr marL="149881" marR="149881" marT="20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2600" b="0" i="0" u="none" strike="noStrike">
                          <a:effectLst/>
                          <a:latin typeface="Tahoma" panose="020B0604030504040204" pitchFamily="34" charset="0"/>
                          <a:ea typeface="Calibri" panose="020F0502020204030204" pitchFamily="34" charset="0"/>
                          <a:cs typeface="Times New Roman" panose="02020603050405020304" pitchFamily="18" charset="0"/>
                        </a:rPr>
                        <a:t>1.8</a:t>
                      </a:r>
                      <a:endParaRPr lang="en-US" sz="4000" b="0" i="0" u="none" strike="noStrike">
                        <a:effectLst/>
                        <a:latin typeface="Arial" panose="020B0604020202020204" pitchFamily="34" charset="0"/>
                      </a:endParaRPr>
                    </a:p>
                  </a:txBody>
                  <a:tcPr marL="149881" marR="149881" marT="20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5634585"/>
                  </a:ext>
                </a:extLst>
              </a:tr>
              <a:tr h="896659">
                <a:tc>
                  <a:txBody>
                    <a:bodyPr/>
                    <a:lstStyle/>
                    <a:p>
                      <a:pPr algn="l" fontAlgn="t">
                        <a:lnSpc>
                          <a:spcPct val="107000"/>
                        </a:lnSpc>
                        <a:spcBef>
                          <a:spcPts val="0"/>
                        </a:spcBef>
                        <a:spcAft>
                          <a:spcPts val="0"/>
                        </a:spcAft>
                      </a:pPr>
                      <a:r>
                        <a:rPr lang="en-US" sz="2600" b="0" i="0" u="none" strike="noStrike">
                          <a:effectLst/>
                          <a:latin typeface="Tahoma" panose="020B0604030504040204" pitchFamily="34" charset="0"/>
                          <a:ea typeface="Calibri" panose="020F0502020204030204" pitchFamily="34" charset="0"/>
                          <a:cs typeface="Times New Roman" panose="02020603050405020304" pitchFamily="18" charset="0"/>
                        </a:rPr>
                        <a:t>3</a:t>
                      </a:r>
                      <a:endParaRPr lang="en-US" sz="4000" b="0" i="0" u="none" strike="noStrike">
                        <a:effectLst/>
                        <a:latin typeface="Arial" panose="020B0604020202020204" pitchFamily="34" charset="0"/>
                      </a:endParaRPr>
                    </a:p>
                  </a:txBody>
                  <a:tcPr marL="149881" marR="149881" marT="20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2600" b="0" i="0" u="none" strike="noStrike">
                          <a:effectLst/>
                          <a:latin typeface="Tahoma" panose="020B0604030504040204" pitchFamily="34" charset="0"/>
                          <a:ea typeface="Calibri" panose="020F0502020204030204" pitchFamily="34" charset="0"/>
                          <a:cs typeface="Times New Roman" panose="02020603050405020304" pitchFamily="18" charset="0"/>
                        </a:rPr>
                        <a:t>HV (33/11kV)</a:t>
                      </a:r>
                      <a:endParaRPr lang="en-US" sz="4000" b="0" i="0" u="none" strike="noStrike">
                        <a:effectLst/>
                        <a:latin typeface="Arial" panose="020B0604020202020204" pitchFamily="34" charset="0"/>
                      </a:endParaRPr>
                    </a:p>
                  </a:txBody>
                  <a:tcPr marL="149881" marR="149881" marT="20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2600" b="0" i="0" u="none" strike="noStrike">
                          <a:effectLst/>
                          <a:latin typeface="Tahoma" panose="020B0604030504040204" pitchFamily="34" charset="0"/>
                          <a:ea typeface="Calibri" panose="020F0502020204030204" pitchFamily="34" charset="0"/>
                          <a:cs typeface="Times New Roman" panose="02020603050405020304" pitchFamily="18" charset="0"/>
                        </a:rPr>
                        <a:t>10.36</a:t>
                      </a:r>
                      <a:endParaRPr lang="en-US" sz="4000" b="0" i="0" u="none" strike="noStrike">
                        <a:effectLst/>
                        <a:latin typeface="Arial" panose="020B0604020202020204" pitchFamily="34" charset="0"/>
                      </a:endParaRPr>
                    </a:p>
                    <a:p>
                      <a:pPr algn="l" fontAlgn="t">
                        <a:lnSpc>
                          <a:spcPct val="107000"/>
                        </a:lnSpc>
                        <a:spcBef>
                          <a:spcPts val="0"/>
                        </a:spcBef>
                        <a:spcAft>
                          <a:spcPts val="0"/>
                        </a:spcAft>
                      </a:pPr>
                      <a:r>
                        <a:rPr lang="en-US" sz="2600" b="0" i="0" u="none" strike="noStrike">
                          <a:effectLst/>
                          <a:latin typeface="Tahoma" panose="020B0604030504040204" pitchFamily="34" charset="0"/>
                          <a:ea typeface="Calibri" panose="020F0502020204030204" pitchFamily="34" charset="0"/>
                          <a:cs typeface="Times New Roman" panose="02020603050405020304" pitchFamily="18" charset="0"/>
                        </a:rPr>
                        <a:t>12.20</a:t>
                      </a:r>
                      <a:endParaRPr lang="en-US" sz="4000" b="0" i="0" u="none" strike="noStrike">
                        <a:effectLst/>
                        <a:latin typeface="Arial" panose="020B0604020202020204" pitchFamily="34" charset="0"/>
                      </a:endParaRPr>
                    </a:p>
                  </a:txBody>
                  <a:tcPr marL="149881" marR="149881" marT="20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2600" b="0" i="0" u="none" strike="noStrike">
                          <a:effectLst/>
                          <a:latin typeface="Tahoma" panose="020B0604030504040204" pitchFamily="34" charset="0"/>
                          <a:ea typeface="Calibri" panose="020F0502020204030204" pitchFamily="34" charset="0"/>
                          <a:cs typeface="Times New Roman" panose="02020603050405020304" pitchFamily="18" charset="0"/>
                        </a:rPr>
                        <a:t>1.8</a:t>
                      </a:r>
                      <a:endParaRPr lang="en-US" sz="4000" b="0" i="0" u="none" strike="noStrike">
                        <a:effectLst/>
                        <a:latin typeface="Arial" panose="020B0604020202020204" pitchFamily="34" charset="0"/>
                      </a:endParaRPr>
                    </a:p>
                    <a:p>
                      <a:pPr algn="l" fontAlgn="t">
                        <a:lnSpc>
                          <a:spcPct val="107000"/>
                        </a:lnSpc>
                        <a:spcBef>
                          <a:spcPts val="0"/>
                        </a:spcBef>
                        <a:spcAft>
                          <a:spcPts val="0"/>
                        </a:spcAft>
                      </a:pPr>
                      <a:r>
                        <a:rPr lang="en-US" sz="2600" b="0" i="0" u="none" strike="noStrike">
                          <a:effectLst/>
                          <a:latin typeface="Tahoma" panose="020B0604030504040204" pitchFamily="34" charset="0"/>
                          <a:ea typeface="Calibri" panose="020F0502020204030204" pitchFamily="34" charset="0"/>
                          <a:cs typeface="Times New Roman" panose="02020603050405020304" pitchFamily="18" charset="0"/>
                        </a:rPr>
                        <a:t>2.1</a:t>
                      </a:r>
                      <a:endParaRPr lang="en-US" sz="4000" b="0" i="0" u="none" strike="noStrike">
                        <a:effectLst/>
                        <a:latin typeface="Arial" panose="020B0604020202020204" pitchFamily="34" charset="0"/>
                      </a:endParaRPr>
                    </a:p>
                  </a:txBody>
                  <a:tcPr marL="149881" marR="149881" marT="20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4963404"/>
                  </a:ext>
                </a:extLst>
              </a:tr>
              <a:tr h="896659">
                <a:tc>
                  <a:txBody>
                    <a:bodyPr/>
                    <a:lstStyle/>
                    <a:p>
                      <a:pPr algn="l" fontAlgn="t">
                        <a:lnSpc>
                          <a:spcPct val="107000"/>
                        </a:lnSpc>
                        <a:spcBef>
                          <a:spcPts val="0"/>
                        </a:spcBef>
                        <a:spcAft>
                          <a:spcPts val="0"/>
                        </a:spcAft>
                      </a:pPr>
                      <a:r>
                        <a:rPr lang="en-US" sz="2600" b="0" i="0" u="none" strike="noStrike">
                          <a:effectLst/>
                          <a:latin typeface="Tahoma" panose="020B0604030504040204" pitchFamily="34" charset="0"/>
                          <a:ea typeface="Calibri" panose="020F0502020204030204" pitchFamily="34" charset="0"/>
                          <a:cs typeface="Times New Roman" panose="02020603050405020304" pitchFamily="18" charset="0"/>
                        </a:rPr>
                        <a:t>4</a:t>
                      </a:r>
                      <a:endParaRPr lang="en-US" sz="4000" b="0" i="0" u="none" strike="noStrike">
                        <a:effectLst/>
                        <a:latin typeface="Arial" panose="020B0604020202020204" pitchFamily="34" charset="0"/>
                      </a:endParaRPr>
                    </a:p>
                  </a:txBody>
                  <a:tcPr marL="149881" marR="149881" marT="20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2600" b="0" i="0" u="none" strike="noStrike">
                          <a:effectLst/>
                          <a:latin typeface="Tahoma" panose="020B0604030504040204" pitchFamily="34" charset="0"/>
                          <a:ea typeface="Calibri" panose="020F0502020204030204" pitchFamily="34" charset="0"/>
                          <a:cs typeface="Times New Roman" panose="02020603050405020304" pitchFamily="18" charset="0"/>
                        </a:rPr>
                        <a:t>33kV Double circuit</a:t>
                      </a:r>
                      <a:endParaRPr lang="en-US" sz="4000" b="0" i="0" u="none" strike="noStrike">
                        <a:effectLst/>
                        <a:latin typeface="Arial" panose="020B0604020202020204" pitchFamily="34" charset="0"/>
                      </a:endParaRPr>
                    </a:p>
                  </a:txBody>
                  <a:tcPr marL="149881" marR="149881" marT="20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2600" b="0" i="0" u="none" strike="noStrike">
                          <a:effectLst/>
                          <a:latin typeface="Tahoma" panose="020B0604030504040204" pitchFamily="34" charset="0"/>
                          <a:ea typeface="Calibri" panose="020F0502020204030204" pitchFamily="34" charset="0"/>
                          <a:cs typeface="Times New Roman" panose="02020603050405020304" pitchFamily="18" charset="0"/>
                        </a:rPr>
                        <a:t>12.20</a:t>
                      </a:r>
                      <a:endParaRPr lang="en-US" sz="4000" b="0" i="0" u="none" strike="noStrike">
                        <a:effectLst/>
                        <a:latin typeface="Arial" panose="020B0604020202020204" pitchFamily="34" charset="0"/>
                      </a:endParaRPr>
                    </a:p>
                  </a:txBody>
                  <a:tcPr marL="149881" marR="149881" marT="20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2600" b="0" i="0" u="none" strike="noStrike" dirty="0">
                          <a:effectLst/>
                          <a:latin typeface="Tahoma" panose="020B0604030504040204" pitchFamily="34" charset="0"/>
                          <a:ea typeface="Calibri" panose="020F0502020204030204" pitchFamily="34" charset="0"/>
                          <a:cs typeface="Times New Roman" panose="02020603050405020304" pitchFamily="18" charset="0"/>
                        </a:rPr>
                        <a:t>2.1</a:t>
                      </a:r>
                      <a:endParaRPr lang="en-US" sz="4000" b="0" i="0" u="none" strike="noStrike" dirty="0">
                        <a:effectLst/>
                        <a:latin typeface="Arial" panose="020B0604020202020204" pitchFamily="34" charset="0"/>
                      </a:endParaRPr>
                    </a:p>
                  </a:txBody>
                  <a:tcPr marL="149881" marR="149881" marT="20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9886934"/>
                  </a:ext>
                </a:extLst>
              </a:tr>
            </a:tbl>
          </a:graphicData>
        </a:graphic>
      </p:graphicFrame>
    </p:spTree>
    <p:extLst>
      <p:ext uri="{BB962C8B-B14F-4D97-AF65-F5344CB8AC3E}">
        <p14:creationId xmlns:p14="http://schemas.microsoft.com/office/powerpoint/2010/main" val="2278322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3CA9456-B72A-406A-8FE3-A5A632AE1D74}"/>
              </a:ext>
            </a:extLst>
          </p:cNvPr>
          <p:cNvSpPr>
            <a:spLocks noGrp="1"/>
          </p:cNvSpPr>
          <p:nvPr>
            <p:ph type="title"/>
          </p:nvPr>
        </p:nvSpPr>
        <p:spPr>
          <a:xfrm>
            <a:off x="510372" y="685799"/>
            <a:ext cx="3920952" cy="4892040"/>
          </a:xfrm>
        </p:spPr>
        <p:txBody>
          <a:bodyPr>
            <a:normAutofit/>
          </a:bodyPr>
          <a:lstStyle/>
          <a:p>
            <a:pPr algn="r"/>
            <a:r>
              <a:rPr lang="en-US" sz="3200" b="1" dirty="0">
                <a:latin typeface="Tahoma" panose="020B0604030504040204" pitchFamily="34" charset="0"/>
                <a:ea typeface="Tahoma" panose="020B0604030504040204" pitchFamily="34" charset="0"/>
                <a:cs typeface="Tahoma" panose="020B0604030504040204" pitchFamily="34" charset="0"/>
              </a:rPr>
              <a:t>Pole identification: </a:t>
            </a:r>
            <a:r>
              <a:rPr lang="x-none" sz="2800" dirty="0"/>
              <a:t/>
            </a:r>
            <a:br>
              <a:rPr lang="x-none" sz="2800" dirty="0"/>
            </a:br>
            <a:endParaRPr lang="x-none" sz="2800" dirty="0"/>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673E2181-44F4-4FA9-A844-3CC3A0000B05}"/>
              </a:ext>
            </a:extLst>
          </p:cNvPr>
          <p:cNvSpPr>
            <a:spLocks noGrp="1"/>
          </p:cNvSpPr>
          <p:nvPr>
            <p:ph idx="1"/>
          </p:nvPr>
        </p:nvSpPr>
        <p:spPr>
          <a:xfrm>
            <a:off x="4979962" y="685799"/>
            <a:ext cx="6288260" cy="4892040"/>
          </a:xfrm>
        </p:spPr>
        <p:txBody>
          <a:bodyPr>
            <a:normAutofit/>
          </a:bodyPr>
          <a:lstStyle/>
          <a:p>
            <a:pPr marL="0" indent="0">
              <a:buNone/>
            </a:pPr>
            <a:r>
              <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All poles must have a legible engraved identification mark showing its NEMSA No. Batch No, Planting depth mark. They must be numbered. </a:t>
            </a:r>
            <a:endParaRPr lang="x-none"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x-none" dirty="0">
              <a:solidFill>
                <a:schemeClr val="tx1"/>
              </a:solidFill>
            </a:endParaRPr>
          </a:p>
        </p:txBody>
      </p:sp>
    </p:spTree>
    <p:extLst>
      <p:ext uri="{BB962C8B-B14F-4D97-AF65-F5344CB8AC3E}">
        <p14:creationId xmlns:p14="http://schemas.microsoft.com/office/powerpoint/2010/main" val="2976311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5064FEC-E062-4E06-B814-C3E13F8EC001}"/>
              </a:ext>
            </a:extLst>
          </p:cNvPr>
          <p:cNvSpPr>
            <a:spLocks noGrp="1"/>
          </p:cNvSpPr>
          <p:nvPr>
            <p:ph type="title"/>
          </p:nvPr>
        </p:nvSpPr>
        <p:spPr>
          <a:xfrm>
            <a:off x="684212" y="685799"/>
            <a:ext cx="3747111" cy="4892040"/>
          </a:xfrm>
        </p:spPr>
        <p:txBody>
          <a:bodyPr>
            <a:normAutofit/>
          </a:bodyPr>
          <a:lstStyle/>
          <a:p>
            <a:pPr algn="r"/>
            <a:r>
              <a:rPr lang="en-US" b="1">
                <a:latin typeface="Tahoma" panose="020B0604030504040204" pitchFamily="34" charset="0"/>
                <a:ea typeface="Tahoma" panose="020B0604030504040204" pitchFamily="34" charset="0"/>
                <a:cs typeface="Tahoma" panose="020B0604030504040204" pitchFamily="34" charset="0"/>
              </a:rPr>
              <a:t>CROSS ARMS</a:t>
            </a:r>
            <a:r>
              <a:rPr lang="x-none"/>
              <a:t/>
            </a:r>
            <a:br>
              <a:rPr lang="x-none"/>
            </a:br>
            <a:endParaRPr lang="x-none"/>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C5CCDB64-30F6-45BF-991B-677A1BEB6535}"/>
              </a:ext>
            </a:extLst>
          </p:cNvPr>
          <p:cNvSpPr>
            <a:spLocks noGrp="1"/>
          </p:cNvSpPr>
          <p:nvPr>
            <p:ph idx="1"/>
          </p:nvPr>
        </p:nvSpPr>
        <p:spPr>
          <a:xfrm>
            <a:off x="4979961" y="685799"/>
            <a:ext cx="6527819" cy="4892040"/>
          </a:xfrm>
        </p:spPr>
        <p:txBody>
          <a:bodyPr>
            <a:normAutofit/>
          </a:bodyPr>
          <a:lstStyle/>
          <a:p>
            <a:pPr marL="0" indent="0" algn="just">
              <a:buNone/>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Cross arms can be an approved treated wood, galvanized mild steel (U-channel) or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fibre</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that is mounted on an electric pole to hold up power lines or other electrical equipment. They are used for anchoring and supporting conductor distribution lines.</a:t>
            </a:r>
            <a:endParaRPr lang="x-none"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x-none" dirty="0">
              <a:solidFill>
                <a:schemeClr val="tx1"/>
              </a:solidFill>
            </a:endParaRPr>
          </a:p>
        </p:txBody>
      </p:sp>
    </p:spTree>
    <p:extLst>
      <p:ext uri="{BB962C8B-B14F-4D97-AF65-F5344CB8AC3E}">
        <p14:creationId xmlns:p14="http://schemas.microsoft.com/office/powerpoint/2010/main" val="597832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5064FEC-E062-4E06-B814-C3E13F8EC001}"/>
              </a:ext>
            </a:extLst>
          </p:cNvPr>
          <p:cNvSpPr>
            <a:spLocks noGrp="1"/>
          </p:cNvSpPr>
          <p:nvPr>
            <p:ph type="title"/>
          </p:nvPr>
        </p:nvSpPr>
        <p:spPr>
          <a:xfrm>
            <a:off x="684212" y="685799"/>
            <a:ext cx="3747111" cy="4892040"/>
          </a:xfrm>
        </p:spPr>
        <p:txBody>
          <a:bodyPr>
            <a:normAutofit/>
          </a:bodyPr>
          <a:lstStyle/>
          <a:p>
            <a:pPr algn="r"/>
            <a:r>
              <a:rPr lang="en-US" b="1">
                <a:latin typeface="Tahoma" panose="020B0604030504040204" pitchFamily="34" charset="0"/>
                <a:ea typeface="Tahoma" panose="020B0604030504040204" pitchFamily="34" charset="0"/>
                <a:cs typeface="Tahoma" panose="020B0604030504040204" pitchFamily="34" charset="0"/>
              </a:rPr>
              <a:t>Types of cross arms:</a:t>
            </a:r>
            <a:r>
              <a:rPr lang="x-none" b="1">
                <a:latin typeface="Tahoma" panose="020B0604030504040204" pitchFamily="34" charset="0"/>
                <a:ea typeface="Tahoma" panose="020B0604030504040204" pitchFamily="34" charset="0"/>
                <a:cs typeface="Tahoma" panose="020B0604030504040204" pitchFamily="34" charset="0"/>
              </a:rPr>
              <a:t/>
            </a:r>
            <a:br>
              <a:rPr lang="x-none" b="1">
                <a:latin typeface="Tahoma" panose="020B0604030504040204" pitchFamily="34" charset="0"/>
                <a:ea typeface="Tahoma" panose="020B0604030504040204" pitchFamily="34" charset="0"/>
                <a:cs typeface="Tahoma" panose="020B0604030504040204" pitchFamily="34" charset="0"/>
              </a:rPr>
            </a:br>
            <a:r>
              <a:rPr lang="x-none"/>
              <a:t/>
            </a:r>
            <a:br>
              <a:rPr lang="x-none"/>
            </a:br>
            <a:endParaRPr lang="x-none"/>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C5CCDB64-30F6-45BF-991B-677A1BEB6535}"/>
              </a:ext>
            </a:extLst>
          </p:cNvPr>
          <p:cNvSpPr>
            <a:spLocks noGrp="1"/>
          </p:cNvSpPr>
          <p:nvPr>
            <p:ph idx="1"/>
          </p:nvPr>
        </p:nvSpPr>
        <p:spPr>
          <a:xfrm>
            <a:off x="4979961" y="685799"/>
            <a:ext cx="6639945" cy="4892040"/>
          </a:xfrm>
        </p:spPr>
        <p:txBody>
          <a:bodyPr>
            <a:normAutofit/>
          </a:bodyPr>
          <a:lstStyle/>
          <a:p>
            <a:pPr marL="0" lvl="0" indent="0">
              <a:buNone/>
            </a:pPr>
            <a:r>
              <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Treated wooden cross arm</a:t>
            </a:r>
          </a:p>
          <a:p>
            <a:pPr lvl="0"/>
            <a:endParaRPr lang="x-none"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Galvanized cross arm ( U-Channel and Angle galvanized steel)</a:t>
            </a:r>
          </a:p>
          <a:p>
            <a:pPr lvl="0"/>
            <a:endParaRPr lang="x-none"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Fiber Cross arm.  </a:t>
            </a:r>
            <a:endParaRPr lang="x-none"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x-none" dirty="0">
              <a:solidFill>
                <a:schemeClr val="tx1"/>
              </a:solidFill>
            </a:endParaRPr>
          </a:p>
        </p:txBody>
      </p:sp>
    </p:spTree>
    <p:extLst>
      <p:ext uri="{BB962C8B-B14F-4D97-AF65-F5344CB8AC3E}">
        <p14:creationId xmlns:p14="http://schemas.microsoft.com/office/powerpoint/2010/main" val="3340686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8CFF11-DF24-499C-B961-50A45675E507}"/>
              </a:ext>
            </a:extLst>
          </p:cNvPr>
          <p:cNvSpPr>
            <a:spLocks noGrp="1"/>
          </p:cNvSpPr>
          <p:nvPr>
            <p:ph type="title"/>
          </p:nvPr>
        </p:nvSpPr>
        <p:spPr>
          <a:xfrm>
            <a:off x="391264" y="436861"/>
            <a:ext cx="11409472" cy="927705"/>
          </a:xfrm>
        </p:spPr>
        <p:txBody>
          <a:bodyPr vert="horz" lIns="91440" tIns="45720" rIns="91440" bIns="45720" rtlCol="0" anchor="ctr">
            <a:normAutofit/>
          </a:bodyPr>
          <a:lstStyle/>
          <a:p>
            <a:pPr algn="r"/>
            <a:r>
              <a:rPr lang="en-US" b="1" kern="1200" dirty="0">
                <a:latin typeface="Tahoma" panose="020B0604030504040204" pitchFamily="34" charset="0"/>
                <a:ea typeface="Tahoma" panose="020B0604030504040204" pitchFamily="34" charset="0"/>
                <a:cs typeface="Tahoma" panose="020B0604030504040204" pitchFamily="34" charset="0"/>
              </a:rPr>
              <a:t>Cross arm length based on voltage level</a:t>
            </a:r>
          </a:p>
        </p:txBody>
      </p:sp>
      <p:graphicFrame>
        <p:nvGraphicFramePr>
          <p:cNvPr id="4" name="Content Placeholder 3">
            <a:extLst>
              <a:ext uri="{FF2B5EF4-FFF2-40B4-BE49-F238E27FC236}">
                <a16:creationId xmlns:a16="http://schemas.microsoft.com/office/drawing/2014/main" xmlns="" id="{13091BFD-DB45-46F8-BE77-E429744D9C37}"/>
              </a:ext>
            </a:extLst>
          </p:cNvPr>
          <p:cNvGraphicFramePr>
            <a:graphicFrameLocks noGrp="1"/>
          </p:cNvGraphicFramePr>
          <p:nvPr>
            <p:ph idx="1"/>
            <p:extLst>
              <p:ext uri="{D42A27DB-BD31-4B8C-83A1-F6EECF244321}">
                <p14:modId xmlns:p14="http://schemas.microsoft.com/office/powerpoint/2010/main" val="881177948"/>
              </p:ext>
            </p:extLst>
          </p:nvPr>
        </p:nvGraphicFramePr>
        <p:xfrm>
          <a:off x="1899342" y="2475914"/>
          <a:ext cx="8595359" cy="2383370"/>
        </p:xfrm>
        <a:graphic>
          <a:graphicData uri="http://schemas.openxmlformats.org/drawingml/2006/table">
            <a:tbl>
              <a:tblPr firstRow="1" firstCol="1" bandRow="1"/>
              <a:tblGrid>
                <a:gridCol w="5756563">
                  <a:extLst>
                    <a:ext uri="{9D8B030D-6E8A-4147-A177-3AD203B41FA5}">
                      <a16:colId xmlns:a16="http://schemas.microsoft.com/office/drawing/2014/main" xmlns="" val="1861097404"/>
                    </a:ext>
                  </a:extLst>
                </a:gridCol>
                <a:gridCol w="2838796">
                  <a:extLst>
                    <a:ext uri="{9D8B030D-6E8A-4147-A177-3AD203B41FA5}">
                      <a16:colId xmlns:a16="http://schemas.microsoft.com/office/drawing/2014/main" xmlns="" val="3195479711"/>
                    </a:ext>
                  </a:extLst>
                </a:gridCol>
              </a:tblGrid>
              <a:tr h="914400">
                <a:tc>
                  <a:txBody>
                    <a:bodyPr/>
                    <a:lstStyle/>
                    <a:p>
                      <a:pPr algn="ctr" fontAlgn="t">
                        <a:lnSpc>
                          <a:spcPct val="107000"/>
                        </a:lnSpc>
                        <a:spcBef>
                          <a:spcPts val="0"/>
                        </a:spcBef>
                        <a:spcAft>
                          <a:spcPts val="0"/>
                        </a:spcAft>
                      </a:pPr>
                      <a:r>
                        <a:rPr lang="en-US" sz="3300" b="0" i="0" u="none" strike="noStrike" dirty="0">
                          <a:effectLst/>
                          <a:latin typeface="Tahoma" panose="020B0604030504040204" pitchFamily="34" charset="0"/>
                          <a:ea typeface="Calibri" panose="020F0502020204030204" pitchFamily="34" charset="0"/>
                          <a:cs typeface="Times New Roman" panose="02020603050405020304" pitchFamily="18" charset="0"/>
                        </a:rPr>
                        <a:t>Voltage level (kV)</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3300" b="0" i="0" u="none" strike="noStrike" dirty="0">
                          <a:effectLst/>
                          <a:latin typeface="Tahoma" panose="020B0604030504040204" pitchFamily="34" charset="0"/>
                          <a:ea typeface="Calibri" panose="020F0502020204030204" pitchFamily="34" charset="0"/>
                          <a:cs typeface="Times New Roman" panose="02020603050405020304" pitchFamily="18" charset="0"/>
                        </a:rPr>
                        <a:t>Length (mm)</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90045580"/>
                  </a:ext>
                </a:extLst>
              </a:tr>
              <a:tr h="734485">
                <a:tc>
                  <a:txBody>
                    <a:bodyPr/>
                    <a:lstStyle/>
                    <a:p>
                      <a:pPr algn="ctr" fontAlgn="t">
                        <a:lnSpc>
                          <a:spcPct val="107000"/>
                        </a:lnSpc>
                        <a:spcBef>
                          <a:spcPts val="0"/>
                        </a:spcBef>
                        <a:spcAft>
                          <a:spcPts val="0"/>
                        </a:spcAft>
                      </a:pPr>
                      <a:r>
                        <a:rPr lang="en-US" sz="3300" b="0" i="0" u="none" strike="noStrike" dirty="0">
                          <a:effectLst/>
                          <a:latin typeface="Tahoma" panose="020B0604030504040204" pitchFamily="34" charset="0"/>
                          <a:ea typeface="Calibri" panose="020F0502020204030204" pitchFamily="34" charset="0"/>
                          <a:cs typeface="Times New Roman" panose="02020603050405020304" pitchFamily="18" charset="0"/>
                        </a:rPr>
                        <a:t>11</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3300" b="0" i="0" u="none" strike="noStrike" dirty="0">
                          <a:effectLst/>
                          <a:latin typeface="Tahoma" panose="020B0604030504040204" pitchFamily="34" charset="0"/>
                          <a:ea typeface="Calibri" panose="020F0502020204030204" pitchFamily="34" charset="0"/>
                          <a:cs typeface="Times New Roman" panose="02020603050405020304" pitchFamily="18" charset="0"/>
                        </a:rPr>
                        <a:t>1800</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9371"/>
                  </a:ext>
                </a:extLst>
              </a:tr>
              <a:tr h="734485">
                <a:tc>
                  <a:txBody>
                    <a:bodyPr/>
                    <a:lstStyle/>
                    <a:p>
                      <a:pPr algn="ctr" fontAlgn="t">
                        <a:lnSpc>
                          <a:spcPct val="107000"/>
                        </a:lnSpc>
                        <a:spcBef>
                          <a:spcPts val="0"/>
                        </a:spcBef>
                        <a:spcAft>
                          <a:spcPts val="0"/>
                        </a:spcAft>
                      </a:pPr>
                      <a:r>
                        <a:rPr lang="en-US" sz="3300" b="0" i="0" u="none" strike="noStrike" dirty="0">
                          <a:effectLst/>
                          <a:latin typeface="Tahoma" panose="020B0604030504040204" pitchFamily="34" charset="0"/>
                          <a:ea typeface="Calibri" panose="020F0502020204030204" pitchFamily="34" charset="0"/>
                          <a:cs typeface="Times New Roman" panose="02020603050405020304" pitchFamily="18" charset="0"/>
                        </a:rPr>
                        <a:t>33</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3300" b="0" i="0" u="none" strike="noStrike" dirty="0">
                          <a:effectLst/>
                          <a:latin typeface="Tahoma" panose="020B0604030504040204" pitchFamily="34" charset="0"/>
                          <a:ea typeface="Calibri" panose="020F0502020204030204" pitchFamily="34" charset="0"/>
                          <a:cs typeface="Times New Roman" panose="02020603050405020304" pitchFamily="18" charset="0"/>
                        </a:rPr>
                        <a:t>2700</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20730577"/>
                  </a:ext>
                </a:extLst>
              </a:tr>
            </a:tbl>
          </a:graphicData>
        </a:graphic>
      </p:graphicFrame>
    </p:spTree>
    <p:extLst>
      <p:ext uri="{BB962C8B-B14F-4D97-AF65-F5344CB8AC3E}">
        <p14:creationId xmlns:p14="http://schemas.microsoft.com/office/powerpoint/2010/main" val="2580436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ontent Placeholder 1">
            <a:extLst>
              <a:ext uri="{FF2B5EF4-FFF2-40B4-BE49-F238E27FC236}">
                <a16:creationId xmlns:a16="http://schemas.microsoft.com/office/drawing/2014/main" xmlns="" id="{BDADBFEE-9E42-4917-81E7-BD4577E1AB73}"/>
              </a:ext>
            </a:extLst>
          </p:cNvPr>
          <p:cNvGraphicFramePr>
            <a:graphicFrameLocks noGrp="1"/>
          </p:cNvGraphicFramePr>
          <p:nvPr>
            <p:ph idx="1"/>
          </p:nvPr>
        </p:nvGraphicFramePr>
        <p:xfrm>
          <a:off x="1790700" y="2278110"/>
          <a:ext cx="8610600" cy="3285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Box 17">
            <a:extLst>
              <a:ext uri="{FF2B5EF4-FFF2-40B4-BE49-F238E27FC236}">
                <a16:creationId xmlns:a16="http://schemas.microsoft.com/office/drawing/2014/main" xmlns="" id="{19B5BD7B-F35D-430C-A7C9-3D335293C5D6}"/>
              </a:ext>
            </a:extLst>
          </p:cNvPr>
          <p:cNvSpPr txBox="1"/>
          <p:nvPr/>
        </p:nvSpPr>
        <p:spPr>
          <a:xfrm>
            <a:off x="881269" y="636969"/>
            <a:ext cx="6109252" cy="646331"/>
          </a:xfrm>
          <a:prstGeom prst="rect">
            <a:avLst/>
          </a:prstGeom>
          <a:noFill/>
        </p:spPr>
        <p:txBody>
          <a:bodyPr wrap="square">
            <a:spAutoFit/>
          </a:bodyPr>
          <a:lstStyle/>
          <a:p>
            <a:r>
              <a:rPr lang="en-US" sz="3600" b="1" dirty="0"/>
              <a:t>DISTRIBUTION SYSTEM</a:t>
            </a:r>
          </a:p>
        </p:txBody>
      </p:sp>
      <p:sp>
        <p:nvSpPr>
          <p:cNvPr id="20" name="TextBox 19">
            <a:extLst>
              <a:ext uri="{FF2B5EF4-FFF2-40B4-BE49-F238E27FC236}">
                <a16:creationId xmlns:a16="http://schemas.microsoft.com/office/drawing/2014/main" xmlns="" id="{F53E85F8-E275-4942-8219-B52B8EB2B493}"/>
              </a:ext>
            </a:extLst>
          </p:cNvPr>
          <p:cNvSpPr txBox="1"/>
          <p:nvPr/>
        </p:nvSpPr>
        <p:spPr>
          <a:xfrm>
            <a:off x="881268" y="1519095"/>
            <a:ext cx="9786731" cy="523220"/>
          </a:xfrm>
          <a:prstGeom prst="rect">
            <a:avLst/>
          </a:prstGeom>
          <a:noFill/>
        </p:spPr>
        <p:txBody>
          <a:bodyPr wrap="square">
            <a:spAutoFit/>
          </a:bodyPr>
          <a:lstStyle/>
          <a:p>
            <a:r>
              <a:rPr lang="en-US" sz="2800" dirty="0"/>
              <a:t>In Nigeria, the distribution system may be divided into:</a:t>
            </a:r>
          </a:p>
        </p:txBody>
      </p:sp>
    </p:spTree>
    <p:extLst>
      <p:ext uri="{BB962C8B-B14F-4D97-AF65-F5344CB8AC3E}">
        <p14:creationId xmlns:p14="http://schemas.microsoft.com/office/powerpoint/2010/main" val="2290966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F72E600-7EEF-4FFA-B472-76BFA0C15508}"/>
              </a:ext>
            </a:extLst>
          </p:cNvPr>
          <p:cNvSpPr>
            <a:spLocks noGrp="1"/>
          </p:cNvSpPr>
          <p:nvPr>
            <p:ph type="title"/>
          </p:nvPr>
        </p:nvSpPr>
        <p:spPr>
          <a:xfrm>
            <a:off x="684212" y="685799"/>
            <a:ext cx="3747111" cy="4892040"/>
          </a:xfrm>
        </p:spPr>
        <p:txBody>
          <a:bodyPr>
            <a:normAutofit/>
          </a:bodyPr>
          <a:lstStyle/>
          <a:p>
            <a:pPr algn="r"/>
            <a:r>
              <a:rPr lang="en-US" b="1" dirty="0">
                <a:latin typeface="Tahoma" panose="020B0604030504040204" pitchFamily="34" charset="0"/>
                <a:ea typeface="Tahoma" panose="020B0604030504040204" pitchFamily="34" charset="0"/>
                <a:cs typeface="Tahoma" panose="020B0604030504040204" pitchFamily="34" charset="0"/>
              </a:rPr>
              <a:t>INSULATORS FOR OVERHEAD LINES</a:t>
            </a:r>
            <a:r>
              <a:rPr lang="x-none" dirty="0"/>
              <a:t/>
            </a:r>
            <a:br>
              <a:rPr lang="x-none" dirty="0"/>
            </a:br>
            <a:endParaRPr lang="x-none"/>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8B401F1-695E-43C4-BDD8-1295A221CC95}"/>
              </a:ext>
            </a:extLst>
          </p:cNvPr>
          <p:cNvSpPr>
            <a:spLocks noGrp="1"/>
          </p:cNvSpPr>
          <p:nvPr>
            <p:ph idx="1"/>
          </p:nvPr>
        </p:nvSpPr>
        <p:spPr>
          <a:xfrm>
            <a:off x="4979962" y="685799"/>
            <a:ext cx="6288260" cy="4892040"/>
          </a:xfrm>
        </p:spPr>
        <p:txBody>
          <a:bodyPr>
            <a:normAutofit/>
          </a:bodyPr>
          <a:lstStyle/>
          <a:p>
            <a:pPr marL="0" indent="0">
              <a:buNone/>
            </a:pPr>
            <a:r>
              <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Electrical insulators are materials that have tightly bound electrons whose internal electric charges do not flow freely; little electric current will flow through it under the influence of an electric field. </a:t>
            </a:r>
            <a:endParaRPr lang="x-none"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x-none" dirty="0">
              <a:solidFill>
                <a:schemeClr val="tx1"/>
              </a:solidFill>
            </a:endParaRPr>
          </a:p>
        </p:txBody>
      </p:sp>
    </p:spTree>
    <p:extLst>
      <p:ext uri="{BB962C8B-B14F-4D97-AF65-F5344CB8AC3E}">
        <p14:creationId xmlns:p14="http://schemas.microsoft.com/office/powerpoint/2010/main" val="2860098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B88FBB-94D2-4D8D-B947-98C238AE91D6}"/>
              </a:ext>
            </a:extLst>
          </p:cNvPr>
          <p:cNvSpPr>
            <a:spLocks noGrp="1"/>
          </p:cNvSpPr>
          <p:nvPr>
            <p:ph type="title"/>
          </p:nvPr>
        </p:nvSpPr>
        <p:spPr>
          <a:xfrm>
            <a:off x="8017254" y="525439"/>
            <a:ext cx="3336545" cy="1657614"/>
          </a:xfrm>
        </p:spPr>
        <p:txBody>
          <a:bodyPr>
            <a:normAutofit fontScale="90000"/>
          </a:bodyPr>
          <a:lstStyle/>
          <a:p>
            <a:r>
              <a:rPr lang="en-US" sz="3600" b="1" dirty="0">
                <a:latin typeface="Tahoma" panose="020B0604030504040204" pitchFamily="34" charset="0"/>
                <a:ea typeface="Tahoma" panose="020B0604030504040204" pitchFamily="34" charset="0"/>
                <a:cs typeface="Tahoma" panose="020B0604030504040204" pitchFamily="34" charset="0"/>
              </a:rPr>
              <a:t>Types of insulators:</a:t>
            </a:r>
            <a:endParaRPr lang="x-none" sz="3600"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xmlns="" id="{AD1B95E7-8717-45EF-9C5B-1BA600CA1F2A}"/>
              </a:ext>
            </a:extLst>
          </p:cNvPr>
          <p:cNvPicPr>
            <a:picLocks noChangeAspect="1"/>
          </p:cNvPicPr>
          <p:nvPr/>
        </p:nvPicPr>
        <p:blipFill>
          <a:blip r:embed="rId2"/>
          <a:stretch>
            <a:fillRect/>
          </a:stretch>
        </p:blipFill>
        <p:spPr>
          <a:xfrm>
            <a:off x="4227128" y="2095840"/>
            <a:ext cx="2048741" cy="2048741"/>
          </a:xfrm>
          <a:prstGeom prst="rect">
            <a:avLst/>
          </a:prstGeom>
        </p:spPr>
      </p:pic>
      <p:pic>
        <p:nvPicPr>
          <p:cNvPr id="4" name="Picture 3">
            <a:extLst>
              <a:ext uri="{FF2B5EF4-FFF2-40B4-BE49-F238E27FC236}">
                <a16:creationId xmlns:a16="http://schemas.microsoft.com/office/drawing/2014/main" xmlns="" id="{82D524D2-E656-4BCD-BBA8-F691FBBF9312}"/>
              </a:ext>
            </a:extLst>
          </p:cNvPr>
          <p:cNvPicPr>
            <a:picLocks noChangeAspect="1"/>
          </p:cNvPicPr>
          <p:nvPr/>
        </p:nvPicPr>
        <p:blipFill>
          <a:blip r:embed="rId3"/>
          <a:stretch>
            <a:fillRect/>
          </a:stretch>
        </p:blipFill>
        <p:spPr>
          <a:xfrm>
            <a:off x="193106" y="4519525"/>
            <a:ext cx="2446392" cy="1524687"/>
          </a:xfrm>
          <a:prstGeom prst="rect">
            <a:avLst/>
          </a:prstGeom>
        </p:spPr>
      </p:pic>
      <p:pic>
        <p:nvPicPr>
          <p:cNvPr id="6" name="Picture 5">
            <a:extLst>
              <a:ext uri="{FF2B5EF4-FFF2-40B4-BE49-F238E27FC236}">
                <a16:creationId xmlns:a16="http://schemas.microsoft.com/office/drawing/2014/main" xmlns="" id="{FDC4D519-A4A5-449D-9AFA-028287A3A827}"/>
              </a:ext>
            </a:extLst>
          </p:cNvPr>
          <p:cNvPicPr>
            <a:picLocks noChangeAspect="1"/>
          </p:cNvPicPr>
          <p:nvPr/>
        </p:nvPicPr>
        <p:blipFill>
          <a:blip r:embed="rId4"/>
          <a:stretch>
            <a:fillRect/>
          </a:stretch>
        </p:blipFill>
        <p:spPr>
          <a:xfrm>
            <a:off x="4568144" y="4321676"/>
            <a:ext cx="2628286" cy="1705088"/>
          </a:xfrm>
          <a:prstGeom prst="rect">
            <a:avLst/>
          </a:prstGeom>
        </p:spPr>
      </p:pic>
      <p:pic>
        <p:nvPicPr>
          <p:cNvPr id="9" name="Picture 8">
            <a:extLst>
              <a:ext uri="{FF2B5EF4-FFF2-40B4-BE49-F238E27FC236}">
                <a16:creationId xmlns:a16="http://schemas.microsoft.com/office/drawing/2014/main" xmlns="" id="{0A43DD45-C082-448F-8C4F-E0170AE2D07B}"/>
              </a:ext>
            </a:extLst>
          </p:cNvPr>
          <p:cNvPicPr>
            <a:picLocks noChangeAspect="1"/>
          </p:cNvPicPr>
          <p:nvPr/>
        </p:nvPicPr>
        <p:blipFill>
          <a:blip r:embed="rId5"/>
          <a:stretch>
            <a:fillRect/>
          </a:stretch>
        </p:blipFill>
        <p:spPr>
          <a:xfrm>
            <a:off x="153998" y="813788"/>
            <a:ext cx="4073130" cy="3701090"/>
          </a:xfrm>
          <a:prstGeom prst="rect">
            <a:avLst/>
          </a:prstGeom>
        </p:spPr>
      </p:pic>
      <p:pic>
        <p:nvPicPr>
          <p:cNvPr id="5" name="Picture 4">
            <a:extLst>
              <a:ext uri="{FF2B5EF4-FFF2-40B4-BE49-F238E27FC236}">
                <a16:creationId xmlns:a16="http://schemas.microsoft.com/office/drawing/2014/main" xmlns="" id="{DD5BEEC5-E254-45A5-8DD0-5DE436682DA5}"/>
              </a:ext>
            </a:extLst>
          </p:cNvPr>
          <p:cNvPicPr>
            <a:picLocks noChangeAspect="1"/>
          </p:cNvPicPr>
          <p:nvPr/>
        </p:nvPicPr>
        <p:blipFill>
          <a:blip r:embed="rId6"/>
          <a:stretch>
            <a:fillRect/>
          </a:stretch>
        </p:blipFill>
        <p:spPr>
          <a:xfrm>
            <a:off x="2639498" y="4527542"/>
            <a:ext cx="1940036" cy="1293357"/>
          </a:xfrm>
          <a:prstGeom prst="rect">
            <a:avLst/>
          </a:prstGeom>
        </p:spPr>
      </p:pic>
      <p:pic>
        <p:nvPicPr>
          <p:cNvPr id="8" name="Picture 7">
            <a:extLst>
              <a:ext uri="{FF2B5EF4-FFF2-40B4-BE49-F238E27FC236}">
                <a16:creationId xmlns:a16="http://schemas.microsoft.com/office/drawing/2014/main" xmlns="" id="{78D678EA-5A3E-4E79-8DF4-177256416163}"/>
              </a:ext>
            </a:extLst>
          </p:cNvPr>
          <p:cNvPicPr>
            <a:picLocks noChangeAspect="1"/>
          </p:cNvPicPr>
          <p:nvPr/>
        </p:nvPicPr>
        <p:blipFill>
          <a:blip r:embed="rId7"/>
          <a:stretch>
            <a:fillRect/>
          </a:stretch>
        </p:blipFill>
        <p:spPr>
          <a:xfrm>
            <a:off x="4227128" y="826452"/>
            <a:ext cx="2628286" cy="1269388"/>
          </a:xfrm>
          <a:prstGeom prst="rect">
            <a:avLst/>
          </a:prstGeom>
        </p:spPr>
      </p:pic>
      <p:sp>
        <p:nvSpPr>
          <p:cNvPr id="3" name="Content Placeholder 2">
            <a:extLst>
              <a:ext uri="{FF2B5EF4-FFF2-40B4-BE49-F238E27FC236}">
                <a16:creationId xmlns:a16="http://schemas.microsoft.com/office/drawing/2014/main" xmlns="" id="{1921C463-8056-49EC-8458-ABBD34A8DE6D}"/>
              </a:ext>
            </a:extLst>
          </p:cNvPr>
          <p:cNvSpPr>
            <a:spLocks noGrp="1"/>
          </p:cNvSpPr>
          <p:nvPr>
            <p:ph idx="1"/>
          </p:nvPr>
        </p:nvSpPr>
        <p:spPr>
          <a:xfrm>
            <a:off x="7506428" y="2252337"/>
            <a:ext cx="4471739" cy="3902472"/>
          </a:xfrm>
        </p:spPr>
        <p:txBody>
          <a:bodyPr>
            <a:normAutofit/>
          </a:bodyPr>
          <a:lstStyle/>
          <a:p>
            <a:pPr lvl="0">
              <a:buFont typeface="Wingdings" panose="05000000000000000000" pitchFamily="2" charset="2"/>
              <a:buChar char="§"/>
            </a:pPr>
            <a:r>
              <a:rPr lang="en-US" sz="2400" dirty="0">
                <a:solidFill>
                  <a:schemeClr val="tx1"/>
                </a:solidFill>
              </a:rPr>
              <a:t>Shackle's insulators – 400V  </a:t>
            </a:r>
            <a:endParaRPr lang="x-none" sz="2400" dirty="0">
              <a:solidFill>
                <a:schemeClr val="tx1"/>
              </a:solidFill>
            </a:endParaRPr>
          </a:p>
          <a:p>
            <a:pPr lvl="0">
              <a:buFont typeface="Wingdings" panose="05000000000000000000" pitchFamily="2" charset="2"/>
              <a:buChar char="§"/>
            </a:pPr>
            <a:r>
              <a:rPr lang="en-US" sz="2400" dirty="0">
                <a:solidFill>
                  <a:schemeClr val="tx1"/>
                </a:solidFill>
              </a:rPr>
              <a:t>Coach Screw service Insulators – 400V </a:t>
            </a:r>
            <a:endParaRPr lang="x-none" sz="2400" dirty="0">
              <a:solidFill>
                <a:schemeClr val="tx1"/>
              </a:solidFill>
            </a:endParaRPr>
          </a:p>
          <a:p>
            <a:pPr lvl="0">
              <a:buFont typeface="Wingdings" panose="05000000000000000000" pitchFamily="2" charset="2"/>
              <a:buChar char="§"/>
            </a:pPr>
            <a:r>
              <a:rPr lang="en-US" sz="2400" dirty="0">
                <a:solidFill>
                  <a:schemeClr val="tx1"/>
                </a:solidFill>
              </a:rPr>
              <a:t>Pin Insulator – 11kV or 33kV</a:t>
            </a:r>
            <a:endParaRPr lang="x-none" sz="2400" dirty="0">
              <a:solidFill>
                <a:schemeClr val="tx1"/>
              </a:solidFill>
            </a:endParaRPr>
          </a:p>
          <a:p>
            <a:pPr lvl="0">
              <a:buFont typeface="Wingdings" panose="05000000000000000000" pitchFamily="2" charset="2"/>
              <a:buChar char="§"/>
            </a:pPr>
            <a:r>
              <a:rPr lang="en-US" sz="2400" dirty="0">
                <a:solidFill>
                  <a:schemeClr val="tx1"/>
                </a:solidFill>
              </a:rPr>
              <a:t>String Insulator – 11kV or 33kV</a:t>
            </a:r>
            <a:endParaRPr lang="x-none" sz="2400" dirty="0">
              <a:solidFill>
                <a:schemeClr val="tx1"/>
              </a:solidFill>
            </a:endParaRPr>
          </a:p>
          <a:p>
            <a:endParaRPr lang="x-none" sz="2000" dirty="0"/>
          </a:p>
        </p:txBody>
      </p:sp>
    </p:spTree>
    <p:extLst>
      <p:ext uri="{BB962C8B-B14F-4D97-AF65-F5344CB8AC3E}">
        <p14:creationId xmlns:p14="http://schemas.microsoft.com/office/powerpoint/2010/main" val="921151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12FA5A-2DE6-497B-BC16-B483B5DCB33D}"/>
              </a:ext>
            </a:extLst>
          </p:cNvPr>
          <p:cNvSpPr>
            <a:spLocks noGrp="1"/>
          </p:cNvSpPr>
          <p:nvPr>
            <p:ph type="title"/>
          </p:nvPr>
        </p:nvSpPr>
        <p:spPr>
          <a:xfrm>
            <a:off x="136478" y="1201003"/>
            <a:ext cx="4547251" cy="1866023"/>
          </a:xfrm>
        </p:spPr>
        <p:txBody>
          <a:bodyPr anchor="b">
            <a:normAutofit fontScale="90000"/>
          </a:bodyPr>
          <a:lstStyle/>
          <a:p>
            <a:r>
              <a:rPr lang="en-US" sz="3200" b="1" dirty="0">
                <a:latin typeface="Tahoma" panose="020B0604030504040204" pitchFamily="34" charset="0"/>
                <a:ea typeface="Tahoma" panose="020B0604030504040204" pitchFamily="34" charset="0"/>
                <a:cs typeface="Tahoma" panose="020B0604030504040204" pitchFamily="34" charset="0"/>
              </a:rPr>
              <a:t>Types of insulators materials:</a:t>
            </a:r>
            <a:r>
              <a:rPr lang="x-none" sz="3200" dirty="0"/>
              <a:t/>
            </a:r>
            <a:br>
              <a:rPr lang="x-none" sz="3200" dirty="0"/>
            </a:br>
            <a:endParaRPr lang="x-none" sz="3200" dirty="0"/>
          </a:p>
        </p:txBody>
      </p:sp>
      <p:sp>
        <p:nvSpPr>
          <p:cNvPr id="3" name="Content Placeholder 2">
            <a:extLst>
              <a:ext uri="{FF2B5EF4-FFF2-40B4-BE49-F238E27FC236}">
                <a16:creationId xmlns:a16="http://schemas.microsoft.com/office/drawing/2014/main" xmlns="" id="{01CD7DB3-6BAD-4B68-86D5-CC6093A0869F}"/>
              </a:ext>
            </a:extLst>
          </p:cNvPr>
          <p:cNvSpPr>
            <a:spLocks noGrp="1"/>
          </p:cNvSpPr>
          <p:nvPr>
            <p:ph idx="1"/>
          </p:nvPr>
        </p:nvSpPr>
        <p:spPr>
          <a:xfrm>
            <a:off x="1000450" y="3067026"/>
            <a:ext cx="3058623" cy="3272324"/>
          </a:xfrm>
        </p:spPr>
        <p:txBody>
          <a:bodyPr anchor="t">
            <a:normAutofit/>
          </a:bodyPr>
          <a:lstStyle/>
          <a:p>
            <a:pPr lvl="0">
              <a:buFont typeface="Wingdings" panose="05000000000000000000" pitchFamily="2" charset="2"/>
              <a:buChar char="§"/>
            </a:pP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Porcelain </a:t>
            </a:r>
            <a:endParaRPr lang="x-none"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
            </a:pP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Glass</a:t>
            </a:r>
            <a:endParaRPr lang="x-none"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
            </a:pP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Silicon </a:t>
            </a:r>
            <a:endParaRPr lang="x-none"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x-none" sz="2000" dirty="0"/>
          </a:p>
        </p:txBody>
      </p:sp>
      <p:pic>
        <p:nvPicPr>
          <p:cNvPr id="4" name="Picture 3">
            <a:extLst>
              <a:ext uri="{FF2B5EF4-FFF2-40B4-BE49-F238E27FC236}">
                <a16:creationId xmlns:a16="http://schemas.microsoft.com/office/drawing/2014/main" xmlns="" id="{6C33F30F-6CAD-4326-B18F-3750A68652C5}"/>
              </a:ext>
            </a:extLst>
          </p:cNvPr>
          <p:cNvPicPr>
            <a:picLocks noChangeAspect="1"/>
          </p:cNvPicPr>
          <p:nvPr/>
        </p:nvPicPr>
        <p:blipFill rotWithShape="1">
          <a:blip r:embed="rId2"/>
          <a:srcRect r="-2" b="3070"/>
          <a:stretch/>
        </p:blipFill>
        <p:spPr>
          <a:xfrm>
            <a:off x="4636963" y="1"/>
            <a:ext cx="3731799" cy="3383280"/>
          </a:xfrm>
          <a:prstGeom prst="rect">
            <a:avLst/>
          </a:prstGeom>
        </p:spPr>
      </p:pic>
      <p:pic>
        <p:nvPicPr>
          <p:cNvPr id="6" name="Picture 5">
            <a:extLst>
              <a:ext uri="{FF2B5EF4-FFF2-40B4-BE49-F238E27FC236}">
                <a16:creationId xmlns:a16="http://schemas.microsoft.com/office/drawing/2014/main" xmlns="" id="{027AA9DD-17FB-43D5-A413-17CFF13ED15C}"/>
              </a:ext>
            </a:extLst>
          </p:cNvPr>
          <p:cNvPicPr>
            <a:picLocks noChangeAspect="1"/>
          </p:cNvPicPr>
          <p:nvPr/>
        </p:nvPicPr>
        <p:blipFill rotWithShape="1">
          <a:blip r:embed="rId3"/>
          <a:srcRect t="6468" r="3" b="3"/>
          <a:stretch/>
        </p:blipFill>
        <p:spPr>
          <a:xfrm>
            <a:off x="8460201" y="10"/>
            <a:ext cx="3731799" cy="3383270"/>
          </a:xfrm>
          <a:prstGeom prst="rect">
            <a:avLst/>
          </a:prstGeom>
        </p:spPr>
      </p:pic>
      <p:pic>
        <p:nvPicPr>
          <p:cNvPr id="5" name="Picture 4">
            <a:extLst>
              <a:ext uri="{FF2B5EF4-FFF2-40B4-BE49-F238E27FC236}">
                <a16:creationId xmlns:a16="http://schemas.microsoft.com/office/drawing/2014/main" xmlns="" id="{339EC7B6-44B2-47F5-8E42-E9FDE72F069F}"/>
              </a:ext>
            </a:extLst>
          </p:cNvPr>
          <p:cNvPicPr>
            <a:picLocks noChangeAspect="1"/>
          </p:cNvPicPr>
          <p:nvPr/>
        </p:nvPicPr>
        <p:blipFill rotWithShape="1">
          <a:blip r:embed="rId4"/>
          <a:srcRect t="16419" r="-1" b="27643"/>
          <a:stretch/>
        </p:blipFill>
        <p:spPr>
          <a:xfrm>
            <a:off x="4683729" y="3474720"/>
            <a:ext cx="7552944" cy="3383280"/>
          </a:xfrm>
          <a:prstGeom prst="rect">
            <a:avLst/>
          </a:prstGeom>
        </p:spPr>
      </p:pic>
    </p:spTree>
    <p:extLst>
      <p:ext uri="{BB962C8B-B14F-4D97-AF65-F5344CB8AC3E}">
        <p14:creationId xmlns:p14="http://schemas.microsoft.com/office/powerpoint/2010/main" val="1108241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D586E77-D27F-4AD3-990A-B2CE32C0F1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7DC55A85-39C8-435E-964F-899E53B9111E}"/>
              </a:ext>
            </a:extLst>
          </p:cNvPr>
          <p:cNvSpPr>
            <a:spLocks noGrp="1"/>
          </p:cNvSpPr>
          <p:nvPr>
            <p:ph idx="1"/>
          </p:nvPr>
        </p:nvSpPr>
        <p:spPr>
          <a:xfrm>
            <a:off x="321732" y="685800"/>
            <a:ext cx="4983360" cy="5578522"/>
          </a:xfrm>
        </p:spPr>
        <p:txBody>
          <a:bodyPr>
            <a:normAutofit fontScale="92500" lnSpcReduction="10000"/>
          </a:bodyPr>
          <a:lstStyle/>
          <a:p>
            <a:pPr>
              <a:buFont typeface="Wingdings" panose="05000000000000000000" pitchFamily="2" charset="2"/>
              <a:buChar char="§"/>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Tie Straps. </a:t>
            </a:r>
            <a:endParaRPr lang="x-none"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endParaRPr lang="x-none"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Spindle </a:t>
            </a:r>
            <a:endParaRPr lang="x-none"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x-none"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Ball ended hook</a:t>
            </a:r>
            <a:endParaRPr lang="x-none"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endParaRPr lang="x-none"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Ball clevis</a:t>
            </a:r>
            <a:endParaRPr lang="x-none"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endParaRPr lang="x-none"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Socket clevis</a:t>
            </a:r>
            <a:endParaRPr lang="x-none"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x-none" sz="1400" dirty="0">
              <a:solidFill>
                <a:schemeClr val="tx1"/>
              </a:solidFill>
            </a:endParaRPr>
          </a:p>
        </p:txBody>
      </p:sp>
      <p:sp>
        <p:nvSpPr>
          <p:cNvPr id="12" name="Rectangle 11">
            <a:extLst>
              <a:ext uri="{FF2B5EF4-FFF2-40B4-BE49-F238E27FC236}">
                <a16:creationId xmlns:a16="http://schemas.microsoft.com/office/drawing/2014/main" xmlns="" id="{D6CA807E-B8E4-442A-9C0C-FDC75F0085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26825" y="321732"/>
            <a:ext cx="3634789" cy="36748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EB651522-16BE-47B3-B7DA-F99314873856}"/>
              </a:ext>
            </a:extLst>
          </p:cNvPr>
          <p:cNvPicPr>
            <a:picLocks noChangeAspect="1"/>
          </p:cNvPicPr>
          <p:nvPr/>
        </p:nvPicPr>
        <p:blipFill>
          <a:blip r:embed="rId2"/>
          <a:stretch>
            <a:fillRect/>
          </a:stretch>
        </p:blipFill>
        <p:spPr>
          <a:xfrm>
            <a:off x="5781040" y="505882"/>
            <a:ext cx="3311629" cy="3311629"/>
          </a:xfrm>
          <a:prstGeom prst="rect">
            <a:avLst/>
          </a:prstGeom>
        </p:spPr>
      </p:pic>
      <p:sp>
        <p:nvSpPr>
          <p:cNvPr id="14" name="Rectangle 13">
            <a:extLst>
              <a:ext uri="{FF2B5EF4-FFF2-40B4-BE49-F238E27FC236}">
                <a16:creationId xmlns:a16="http://schemas.microsoft.com/office/drawing/2014/main" xmlns="" id="{1966BA61-6F1C-4EAA-BE1A-9FB90B9827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4821" y="321732"/>
            <a:ext cx="2415447" cy="2108201"/>
          </a:xfrm>
          <a:prstGeom prst="rect">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682D761-4925-4E94-8AC2-EC78DB378C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26825" y="4157448"/>
            <a:ext cx="3634789" cy="2302620"/>
          </a:xfrm>
          <a:prstGeom prst="rect">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39172483-53EC-4ABF-9693-AD84FCE4E8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69080" y="2656703"/>
            <a:ext cx="2401187" cy="282969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848B052F-1386-44F6-9FD4-65705EB5BCCE}"/>
              </a:ext>
            </a:extLst>
          </p:cNvPr>
          <p:cNvPicPr>
            <a:picLocks noChangeAspect="1"/>
          </p:cNvPicPr>
          <p:nvPr/>
        </p:nvPicPr>
        <p:blipFill>
          <a:blip r:embed="rId3"/>
          <a:stretch>
            <a:fillRect/>
          </a:stretch>
        </p:blipFill>
        <p:spPr>
          <a:xfrm>
            <a:off x="9621520" y="3026765"/>
            <a:ext cx="2087879" cy="2087879"/>
          </a:xfrm>
          <a:prstGeom prst="rect">
            <a:avLst/>
          </a:prstGeom>
        </p:spPr>
      </p:pic>
    </p:spTree>
    <p:extLst>
      <p:ext uri="{BB962C8B-B14F-4D97-AF65-F5344CB8AC3E}">
        <p14:creationId xmlns:p14="http://schemas.microsoft.com/office/powerpoint/2010/main" val="2579558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51686FA-4896-49C0-950C-7D2588407B9F}"/>
              </a:ext>
            </a:extLst>
          </p:cNvPr>
          <p:cNvSpPr>
            <a:spLocks noGrp="1"/>
          </p:cNvSpPr>
          <p:nvPr>
            <p:ph type="title"/>
          </p:nvPr>
        </p:nvSpPr>
        <p:spPr>
          <a:xfrm>
            <a:off x="684212" y="685799"/>
            <a:ext cx="3747111" cy="4892040"/>
          </a:xfrm>
        </p:spPr>
        <p:txBody>
          <a:bodyPr>
            <a:normAutofit/>
          </a:bodyPr>
          <a:lstStyle/>
          <a:p>
            <a:pPr algn="r"/>
            <a:r>
              <a:rPr lang="en-US" b="1" dirty="0">
                <a:latin typeface="Tahoma" panose="020B0604030504040204" pitchFamily="34" charset="0"/>
                <a:ea typeface="Tahoma" panose="020B0604030504040204" pitchFamily="34" charset="0"/>
                <a:cs typeface="Tahoma" panose="020B0604030504040204" pitchFamily="34" charset="0"/>
              </a:rPr>
              <a:t>Conductors:</a:t>
            </a:r>
            <a:r>
              <a:rPr lang="x-none"/>
              <a:t/>
            </a:r>
            <a:br>
              <a:rPr lang="x-none"/>
            </a:br>
            <a:endParaRPr lang="x-none"/>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502258DE-70BB-4A46-BFFF-21EFD1B51817}"/>
              </a:ext>
            </a:extLst>
          </p:cNvPr>
          <p:cNvSpPr>
            <a:spLocks noGrp="1"/>
          </p:cNvSpPr>
          <p:nvPr>
            <p:ph idx="1"/>
          </p:nvPr>
        </p:nvSpPr>
        <p:spPr>
          <a:xfrm>
            <a:off x="4979962" y="685798"/>
            <a:ext cx="6288260" cy="5346511"/>
          </a:xfrm>
        </p:spPr>
        <p:txBody>
          <a:bodyPr>
            <a:normAutofit lnSpcReduction="10000"/>
          </a:bodyPr>
          <a:lstStyle/>
          <a:p>
            <a:pPr marL="0" indent="0">
              <a:buNone/>
            </a:pPr>
            <a:r>
              <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Conductors are the materials or substances which allow electricity to flow through them. They conduct electricity because they allow electrons to flow easily inside them from atom to atom.</a:t>
            </a:r>
            <a:endParaRPr lang="x-none"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Conductors approved for sub-transmission primary lines (33kV) is Aluminum Conductor Steel Reinforced</a:t>
            </a:r>
            <a:endParaRPr lang="x-none"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03570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1B864462-3B14-42D6-9749-65477F68BB8C}"/>
              </a:ext>
            </a:extLst>
          </p:cNvPr>
          <p:cNvGraphicFramePr>
            <a:graphicFrameLocks noGrp="1"/>
          </p:cNvGraphicFramePr>
          <p:nvPr>
            <p:ph idx="1"/>
          </p:nvPr>
        </p:nvGraphicFramePr>
        <p:xfrm>
          <a:off x="838200" y="1093678"/>
          <a:ext cx="10950524" cy="4681484"/>
        </p:xfrm>
        <a:graphic>
          <a:graphicData uri="http://schemas.openxmlformats.org/drawingml/2006/table">
            <a:tbl>
              <a:tblPr firstRow="1" firstCol="1" bandRow="1"/>
              <a:tblGrid>
                <a:gridCol w="1010366">
                  <a:extLst>
                    <a:ext uri="{9D8B030D-6E8A-4147-A177-3AD203B41FA5}">
                      <a16:colId xmlns:a16="http://schemas.microsoft.com/office/drawing/2014/main" xmlns="" val="3882889722"/>
                    </a:ext>
                  </a:extLst>
                </a:gridCol>
                <a:gridCol w="2644276">
                  <a:extLst>
                    <a:ext uri="{9D8B030D-6E8A-4147-A177-3AD203B41FA5}">
                      <a16:colId xmlns:a16="http://schemas.microsoft.com/office/drawing/2014/main" xmlns="" val="2966712801"/>
                    </a:ext>
                  </a:extLst>
                </a:gridCol>
                <a:gridCol w="1499819">
                  <a:extLst>
                    <a:ext uri="{9D8B030D-6E8A-4147-A177-3AD203B41FA5}">
                      <a16:colId xmlns:a16="http://schemas.microsoft.com/office/drawing/2014/main" xmlns="" val="3057761880"/>
                    </a:ext>
                  </a:extLst>
                </a:gridCol>
                <a:gridCol w="1372656">
                  <a:extLst>
                    <a:ext uri="{9D8B030D-6E8A-4147-A177-3AD203B41FA5}">
                      <a16:colId xmlns:a16="http://schemas.microsoft.com/office/drawing/2014/main" xmlns="" val="1337182004"/>
                    </a:ext>
                  </a:extLst>
                </a:gridCol>
                <a:gridCol w="1590992">
                  <a:extLst>
                    <a:ext uri="{9D8B030D-6E8A-4147-A177-3AD203B41FA5}">
                      <a16:colId xmlns:a16="http://schemas.microsoft.com/office/drawing/2014/main" xmlns="" val="1134616914"/>
                    </a:ext>
                  </a:extLst>
                </a:gridCol>
                <a:gridCol w="1024761">
                  <a:extLst>
                    <a:ext uri="{9D8B030D-6E8A-4147-A177-3AD203B41FA5}">
                      <a16:colId xmlns:a16="http://schemas.microsoft.com/office/drawing/2014/main" xmlns="" val="2022600271"/>
                    </a:ext>
                  </a:extLst>
                </a:gridCol>
                <a:gridCol w="1807654">
                  <a:extLst>
                    <a:ext uri="{9D8B030D-6E8A-4147-A177-3AD203B41FA5}">
                      <a16:colId xmlns:a16="http://schemas.microsoft.com/office/drawing/2014/main" xmlns="" val="1285780875"/>
                    </a:ext>
                  </a:extLst>
                </a:gridCol>
              </a:tblGrid>
              <a:tr h="639966">
                <a:tc>
                  <a:txBody>
                    <a:bodyPr/>
                    <a:lstStyle/>
                    <a:p>
                      <a:pPr algn="ctr"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S/N</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Type of Construction</a:t>
                      </a:r>
                      <a:endParaRPr lang="en-US" sz="2300" b="0" i="0" u="none" strike="noStrike">
                        <a:effectLst/>
                        <a:latin typeface="Arial" panose="020B0604020202020204" pitchFamily="34" charset="0"/>
                      </a:endParaRPr>
                    </a:p>
                  </a:txBody>
                  <a:tcPr marL="117989" marR="117989" marT="58995" marB="58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HV Conductor</a:t>
                      </a:r>
                      <a:endParaRPr lang="en-US" sz="2300" b="0" i="0" u="none" strike="noStrike">
                        <a:effectLst/>
                        <a:latin typeface="Arial" panose="020B0604020202020204" pitchFamily="34" charset="0"/>
                      </a:endParaRPr>
                    </a:p>
                  </a:txBody>
                  <a:tcPr marL="117989" marR="117989" marT="58995" marB="58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x-none"/>
                    </a:p>
                  </a:txBody>
                  <a:tcPr/>
                </a:tc>
                <a:tc gridSpan="2">
                  <a:txBody>
                    <a:bodyPr/>
                    <a:lstStyle/>
                    <a:p>
                      <a:pPr algn="ctr"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LV Conductor</a:t>
                      </a:r>
                      <a:endParaRPr lang="en-US" sz="2300" b="0" i="0" u="none" strike="noStrike">
                        <a:effectLst/>
                        <a:latin typeface="Arial" panose="020B0604020202020204" pitchFamily="34" charset="0"/>
                      </a:endParaRPr>
                    </a:p>
                  </a:txBody>
                  <a:tcPr marL="117989" marR="117989" marT="58995" marB="58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x-none"/>
                    </a:p>
                  </a:txBody>
                  <a:tcPr/>
                </a:tc>
                <a:tc rowSpan="2">
                  <a:txBody>
                    <a:bodyPr/>
                    <a:lstStyle/>
                    <a:p>
                      <a:pPr algn="ctr"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Current Carrying Capacity (A)</a:t>
                      </a:r>
                      <a:endParaRPr lang="en-US" sz="2300" b="0" i="0" u="none" strike="noStrike">
                        <a:effectLst/>
                        <a:latin typeface="Arial" panose="020B0604020202020204" pitchFamily="34" charset="0"/>
                      </a:endParaRPr>
                    </a:p>
                  </a:txBody>
                  <a:tcPr marL="117989" marR="117989" marT="58995" marB="58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7871284"/>
                  </a:ext>
                </a:extLst>
              </a:tr>
              <a:tr h="534268">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 </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x-none"/>
                    </a:p>
                  </a:txBody>
                  <a:tcPr/>
                </a:tc>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 </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 </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 </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 </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x-none"/>
                    </a:p>
                  </a:txBody>
                  <a:tcPr/>
                </a:tc>
                <a:extLst>
                  <a:ext uri="{0D108BD9-81ED-4DB2-BD59-A6C34878D82A}">
                    <a16:rowId xmlns:a16="http://schemas.microsoft.com/office/drawing/2014/main" xmlns="" val="433729737"/>
                  </a:ext>
                </a:extLst>
              </a:tr>
              <a:tr h="1068535">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1</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Combine 11kV and LV Circuits on concrete poles</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HD AL, AAC</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 </a:t>
                      </a:r>
                      <a:endParaRPr lang="en-US" sz="2300" b="0" i="0" u="none" strike="noStrike">
                        <a:effectLst/>
                        <a:latin typeface="Arial" panose="020B0604020202020204" pitchFamily="34" charset="0"/>
                      </a:endParaRPr>
                    </a:p>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100</a:t>
                      </a:r>
                      <a:endParaRPr lang="en-US" sz="2300" b="0" i="0" u="none" strike="noStrike">
                        <a:effectLst/>
                        <a:latin typeface="Arial" panose="020B0604020202020204" pitchFamily="34" charset="0"/>
                      </a:endParaRPr>
                    </a:p>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150</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HD AL, </a:t>
                      </a:r>
                      <a:endParaRPr lang="en-US" sz="2300" b="0" i="0" u="none" strike="noStrike">
                        <a:effectLst/>
                        <a:latin typeface="Arial" panose="020B0604020202020204" pitchFamily="34" charset="0"/>
                      </a:endParaRPr>
                    </a:p>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AAC</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50</a:t>
                      </a:r>
                      <a:endParaRPr lang="en-US" sz="2300" b="0" i="0" u="none" strike="noStrike">
                        <a:effectLst/>
                        <a:latin typeface="Arial" panose="020B0604020202020204" pitchFamily="34" charset="0"/>
                      </a:endParaRPr>
                    </a:p>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100</a:t>
                      </a:r>
                      <a:endParaRPr lang="en-US" sz="2300" b="0" i="0" u="none" strike="noStrike">
                        <a:effectLst/>
                        <a:latin typeface="Arial" panose="020B0604020202020204" pitchFamily="34" charset="0"/>
                      </a:endParaRPr>
                    </a:p>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150</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180</a:t>
                      </a:r>
                      <a:endParaRPr lang="en-US" sz="2300" b="0" i="0" u="none" strike="noStrike">
                        <a:effectLst/>
                        <a:latin typeface="Arial" panose="020B0604020202020204" pitchFamily="34" charset="0"/>
                      </a:endParaRPr>
                    </a:p>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270</a:t>
                      </a:r>
                      <a:endParaRPr lang="en-US" sz="2300" b="0" i="0" u="none" strike="noStrike">
                        <a:effectLst/>
                        <a:latin typeface="Arial" panose="020B0604020202020204" pitchFamily="34" charset="0"/>
                      </a:endParaRPr>
                    </a:p>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345</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76917567"/>
                  </a:ext>
                </a:extLst>
              </a:tr>
              <a:tr h="812905">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2</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11kV Single Circuit on Concrete Poles</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ACSR, AAC</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100</a:t>
                      </a:r>
                      <a:endParaRPr lang="en-US" sz="2300" b="0" i="0" u="none" strike="noStrike">
                        <a:effectLst/>
                        <a:latin typeface="Arial" panose="020B0604020202020204" pitchFamily="34" charset="0"/>
                      </a:endParaRPr>
                    </a:p>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150</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N/A</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dirty="0">
                          <a:effectLst/>
                          <a:latin typeface="Tahoma" panose="020B0604030504040204" pitchFamily="34" charset="0"/>
                          <a:ea typeface="Calibri" panose="020F0502020204030204" pitchFamily="34" charset="0"/>
                          <a:cs typeface="Times New Roman" panose="02020603050405020304" pitchFamily="18" charset="0"/>
                        </a:rPr>
                        <a:t>N/A</a:t>
                      </a:r>
                      <a:endParaRPr lang="en-US" sz="2300" b="0" i="0" u="none" strike="noStrike" dirty="0">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270</a:t>
                      </a:r>
                      <a:endParaRPr lang="en-US" sz="2300" b="0" i="0" u="none" strike="noStrike">
                        <a:effectLst/>
                        <a:latin typeface="Arial" panose="020B0604020202020204" pitchFamily="34" charset="0"/>
                      </a:endParaRPr>
                    </a:p>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345</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4283708"/>
                  </a:ext>
                </a:extLst>
              </a:tr>
              <a:tr h="812905">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3</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33kV Single Circuit on concrete poles</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ACSR</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100**</a:t>
                      </a:r>
                      <a:endParaRPr lang="en-US" sz="2300" b="0" i="0" u="none" strike="noStrike">
                        <a:effectLst/>
                        <a:latin typeface="Arial" panose="020B0604020202020204" pitchFamily="34" charset="0"/>
                      </a:endParaRPr>
                    </a:p>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150</a:t>
                      </a:r>
                      <a:endParaRPr lang="en-US" sz="2300" b="0" i="0" u="none" strike="noStrike">
                        <a:effectLst/>
                        <a:latin typeface="Arial" panose="020B0604020202020204" pitchFamily="34" charset="0"/>
                      </a:endParaRPr>
                    </a:p>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200</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N/A</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N/A</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270</a:t>
                      </a:r>
                      <a:endParaRPr lang="en-US" sz="2300" b="0" i="0" u="none" strike="noStrike">
                        <a:effectLst/>
                        <a:latin typeface="Arial" panose="020B0604020202020204" pitchFamily="34" charset="0"/>
                      </a:endParaRPr>
                    </a:p>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345</a:t>
                      </a:r>
                      <a:endParaRPr lang="en-US" sz="2300" b="0" i="0" u="none" strike="noStrike">
                        <a:effectLst/>
                        <a:latin typeface="Arial" panose="020B0604020202020204" pitchFamily="34" charset="0"/>
                      </a:endParaRPr>
                    </a:p>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420</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14676117"/>
                  </a:ext>
                </a:extLst>
              </a:tr>
              <a:tr h="812905">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4</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33kV Double circuit on Concrete poles</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ACSR</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150</a:t>
                      </a:r>
                      <a:endParaRPr lang="en-US" sz="2300" b="0" i="0" u="none" strike="noStrike">
                        <a:effectLst/>
                        <a:latin typeface="Arial" panose="020B0604020202020204" pitchFamily="34" charset="0"/>
                      </a:endParaRPr>
                    </a:p>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200</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N/A</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a:effectLst/>
                          <a:latin typeface="Tahoma" panose="020B0604030504040204" pitchFamily="34" charset="0"/>
                          <a:ea typeface="Calibri" panose="020F0502020204030204" pitchFamily="34" charset="0"/>
                          <a:cs typeface="Times New Roman" panose="02020603050405020304" pitchFamily="18" charset="0"/>
                        </a:rPr>
                        <a:t>N/A</a:t>
                      </a:r>
                      <a:endParaRPr lang="en-US" sz="2300" b="0" i="0" u="none" strike="noStrike">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US" sz="1600" b="0" i="0" u="none" strike="noStrike" dirty="0">
                          <a:effectLst/>
                          <a:latin typeface="Tahoma" panose="020B0604030504040204" pitchFamily="34" charset="0"/>
                          <a:ea typeface="Calibri" panose="020F0502020204030204" pitchFamily="34" charset="0"/>
                          <a:cs typeface="Times New Roman" panose="02020603050405020304" pitchFamily="18" charset="0"/>
                        </a:rPr>
                        <a:t>345</a:t>
                      </a:r>
                      <a:endParaRPr lang="en-US" sz="2300" b="0" i="0" u="none" strike="noStrike" dirty="0">
                        <a:effectLst/>
                        <a:latin typeface="Arial" panose="020B0604020202020204" pitchFamily="34" charset="0"/>
                      </a:endParaRPr>
                    </a:p>
                    <a:p>
                      <a:pPr algn="l" fontAlgn="t">
                        <a:lnSpc>
                          <a:spcPct val="107000"/>
                        </a:lnSpc>
                        <a:spcBef>
                          <a:spcPts val="0"/>
                        </a:spcBef>
                        <a:spcAft>
                          <a:spcPts val="0"/>
                        </a:spcAft>
                      </a:pPr>
                      <a:r>
                        <a:rPr lang="en-US" sz="1600" b="0" i="0" u="none" strike="noStrike" dirty="0">
                          <a:effectLst/>
                          <a:latin typeface="Tahoma" panose="020B0604030504040204" pitchFamily="34" charset="0"/>
                          <a:ea typeface="Calibri" panose="020F0502020204030204" pitchFamily="34" charset="0"/>
                          <a:cs typeface="Times New Roman" panose="02020603050405020304" pitchFamily="18" charset="0"/>
                        </a:rPr>
                        <a:t>420</a:t>
                      </a:r>
                      <a:endParaRPr lang="en-US" sz="2300" b="0" i="0" u="none" strike="noStrike" dirty="0">
                        <a:effectLst/>
                        <a:latin typeface="Arial" panose="020B0604020202020204" pitchFamily="34" charset="0"/>
                      </a:endParaRPr>
                    </a:p>
                  </a:txBody>
                  <a:tcPr marL="88492" marR="88492" marT="122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54453052"/>
                  </a:ext>
                </a:extLst>
              </a:tr>
            </a:tbl>
          </a:graphicData>
        </a:graphic>
      </p:graphicFrame>
    </p:spTree>
    <p:extLst>
      <p:ext uri="{BB962C8B-B14F-4D97-AF65-F5344CB8AC3E}">
        <p14:creationId xmlns:p14="http://schemas.microsoft.com/office/powerpoint/2010/main" val="652927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BCF1FE35-2200-4C44-AE11-24DD57C13FE8}"/>
              </a:ext>
            </a:extLst>
          </p:cNvPr>
          <p:cNvSpPr>
            <a:spLocks noGrp="1"/>
          </p:cNvSpPr>
          <p:nvPr>
            <p:ph idx="1"/>
          </p:nvPr>
        </p:nvSpPr>
        <p:spPr>
          <a:xfrm>
            <a:off x="4979962" y="685799"/>
            <a:ext cx="6288260" cy="4892040"/>
          </a:xfrm>
        </p:spPr>
        <p:txBody>
          <a:bodyPr>
            <a:normAutofit/>
          </a:bodyPr>
          <a:lstStyle/>
          <a:p>
            <a:pPr>
              <a:buFont typeface="Arial" panose="020B0604020202020204" pitchFamily="34" charset="0"/>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HD Al- Hard Drawn Aluminum </a:t>
            </a:r>
            <a:endParaRPr lang="x-none"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AAC – All Aluminum Conductor</a:t>
            </a:r>
            <a:endParaRPr lang="x-none"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ACSR – Aluminum Conductor Steel Reinforced</a:t>
            </a:r>
            <a:endParaRPr lang="x-none"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N/A – Not applicable</a:t>
            </a:r>
            <a:endParaRPr lang="x-none"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x-none" dirty="0">
              <a:solidFill>
                <a:schemeClr val="tx1"/>
              </a:solidFill>
            </a:endParaRPr>
          </a:p>
        </p:txBody>
      </p:sp>
    </p:spTree>
    <p:extLst>
      <p:ext uri="{BB962C8B-B14F-4D97-AF65-F5344CB8AC3E}">
        <p14:creationId xmlns:p14="http://schemas.microsoft.com/office/powerpoint/2010/main" val="3055823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F69CC383-DF59-4945-8ED2-B4C8E7DE77C7}"/>
              </a:ext>
            </a:extLst>
          </p:cNvPr>
          <p:cNvSpPr txBox="1"/>
          <p:nvPr/>
        </p:nvSpPr>
        <p:spPr>
          <a:xfrm>
            <a:off x="684212" y="685799"/>
            <a:ext cx="3747111" cy="4892040"/>
          </a:xfrm>
          <a:prstGeom prst="rect">
            <a:avLst/>
          </a:prstGeom>
        </p:spPr>
        <p:txBody>
          <a:bodyPr vert="horz" lIns="91440" tIns="45720" rIns="91440" bIns="45720" rtlCol="0" anchor="ctr">
            <a:normAutofit/>
          </a:bodyPr>
          <a:lstStyle/>
          <a:p>
            <a:pPr algn="r">
              <a:spcBef>
                <a:spcPct val="0"/>
              </a:spcBef>
              <a:spcAft>
                <a:spcPts val="600"/>
              </a:spcAft>
            </a:pPr>
            <a:r>
              <a:rPr lang="en-US" sz="3200" b="1" cap="all" dirty="0">
                <a:ln w="3175" cmpd="sng">
                  <a:noFill/>
                </a:ln>
                <a:latin typeface="+mj-lt"/>
                <a:ea typeface="+mj-ea"/>
                <a:cs typeface="+mj-cs"/>
              </a:rPr>
              <a:t>Allowable Voltages in distribution network:</a:t>
            </a:r>
          </a:p>
          <a:p>
            <a:pPr algn="r">
              <a:spcBef>
                <a:spcPct val="0"/>
              </a:spcBef>
              <a:spcAft>
                <a:spcPts val="600"/>
              </a:spcAft>
            </a:pPr>
            <a:endParaRPr lang="en-US" sz="3200" b="1" cap="all" dirty="0">
              <a:ln w="3175" cmpd="sng">
                <a:noFill/>
              </a:ln>
              <a:latin typeface="+mj-lt"/>
              <a:ea typeface="+mj-ea"/>
              <a:cs typeface="+mj-cs"/>
            </a:endParaRPr>
          </a:p>
          <a:p>
            <a:pPr algn="r">
              <a:spcBef>
                <a:spcPct val="0"/>
              </a:spcBef>
              <a:spcAft>
                <a:spcPts val="600"/>
              </a:spcAft>
            </a:pPr>
            <a:r>
              <a:rPr lang="en-US" sz="3200" b="1" cap="all" dirty="0">
                <a:ln w="3175" cmpd="sng">
                  <a:noFill/>
                </a:ln>
                <a:latin typeface="+mj-lt"/>
                <a:ea typeface="+mj-ea"/>
                <a:cs typeface="+mj-cs"/>
              </a:rPr>
              <a:t> NESIS 5.1.6.i </a:t>
            </a:r>
            <a:r>
              <a:rPr lang="en-US" sz="3200" b="1" dirty="0">
                <a:ln w="3175" cmpd="sng">
                  <a:noFill/>
                </a:ln>
                <a:latin typeface="+mj-lt"/>
                <a:ea typeface="+mj-ea"/>
                <a:cs typeface="+mj-cs"/>
              </a:rPr>
              <a:t>Standard AC voltages </a:t>
            </a:r>
            <a:endParaRPr lang="en-US" sz="3200" b="1" cap="all" dirty="0">
              <a:ln w="3175" cmpd="sng">
                <a:noFill/>
              </a:ln>
              <a:latin typeface="+mj-lt"/>
              <a:ea typeface="+mj-ea"/>
              <a:cs typeface="+mj-cs"/>
            </a:endParaRPr>
          </a:p>
        </p:txBody>
      </p:sp>
      <p:cxnSp>
        <p:nvCxnSpPr>
          <p:cNvPr id="12" name="Straight Connector 11">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076850B7-8CD0-4617-BB64-6E7E2C99CDAD}"/>
              </a:ext>
            </a:extLst>
          </p:cNvPr>
          <p:cNvSpPr>
            <a:spLocks noGrp="1"/>
          </p:cNvSpPr>
          <p:nvPr>
            <p:ph idx="1"/>
          </p:nvPr>
        </p:nvSpPr>
        <p:spPr>
          <a:xfrm>
            <a:off x="4979962" y="685799"/>
            <a:ext cx="6288260" cy="4892040"/>
          </a:xfrm>
        </p:spPr>
        <p:txBody>
          <a:bodyPr vert="horz" lIns="91440" tIns="45720" rIns="91440" bIns="45720" rtlCol="0" anchor="ctr">
            <a:normAutofit/>
          </a:bodyPr>
          <a:lstStyle/>
          <a:p>
            <a:pPr>
              <a:buFont typeface="Arial" panose="020B0604020202020204" pitchFamily="34" charset="0"/>
              <a:buChar char="•"/>
            </a:pPr>
            <a:r>
              <a:rPr lang="en-US" sz="3200" dirty="0">
                <a:solidFill>
                  <a:schemeClr val="tx1"/>
                </a:solidFill>
              </a:rPr>
              <a:t>Primary distribution: 33000 ±6%</a:t>
            </a:r>
          </a:p>
          <a:p>
            <a:pPr>
              <a:buFont typeface="Arial" panose="020B0604020202020204" pitchFamily="34" charset="0"/>
              <a:buChar char="•"/>
            </a:pPr>
            <a:endParaRPr lang="en-US" sz="3200" dirty="0">
              <a:solidFill>
                <a:schemeClr val="tx1"/>
              </a:solidFill>
            </a:endParaRPr>
          </a:p>
          <a:p>
            <a:pPr>
              <a:buFont typeface="Arial" panose="020B0604020202020204" pitchFamily="34" charset="0"/>
              <a:buChar char="•"/>
            </a:pPr>
            <a:r>
              <a:rPr lang="en-US" sz="3200" dirty="0">
                <a:solidFill>
                  <a:schemeClr val="tx1"/>
                </a:solidFill>
              </a:rPr>
              <a:t>Secondary distribution: 11000 ±6%</a:t>
            </a:r>
          </a:p>
          <a:p>
            <a:pPr>
              <a:buFont typeface="Arial" panose="020B0604020202020204" pitchFamily="34" charset="0"/>
              <a:buChar char="•"/>
            </a:pPr>
            <a:endParaRPr lang="en-US" sz="3200" dirty="0">
              <a:solidFill>
                <a:schemeClr val="tx1"/>
              </a:solidFill>
            </a:endParaRPr>
          </a:p>
          <a:p>
            <a:pPr>
              <a:buFont typeface="Arial" panose="020B0604020202020204" pitchFamily="34" charset="0"/>
              <a:buChar char="•"/>
            </a:pPr>
            <a:r>
              <a:rPr lang="en-US" sz="3200" dirty="0">
                <a:solidFill>
                  <a:schemeClr val="tx1"/>
                </a:solidFill>
              </a:rPr>
              <a:t>Low Voltage: 400 ±6%</a:t>
            </a:r>
          </a:p>
          <a:p>
            <a:pPr marL="0" indent="0"/>
            <a:endParaRPr lang="en-US" dirty="0">
              <a:solidFill>
                <a:schemeClr val="tx1"/>
              </a:solidFill>
            </a:endParaRPr>
          </a:p>
        </p:txBody>
      </p:sp>
    </p:spTree>
    <p:extLst>
      <p:ext uri="{BB962C8B-B14F-4D97-AF65-F5344CB8AC3E}">
        <p14:creationId xmlns:p14="http://schemas.microsoft.com/office/powerpoint/2010/main" val="2791444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663F33-9772-4EA0-A051-C90C7359841F}"/>
              </a:ext>
            </a:extLst>
          </p:cNvPr>
          <p:cNvSpPr>
            <a:spLocks noGrp="1"/>
          </p:cNvSpPr>
          <p:nvPr>
            <p:ph type="title"/>
          </p:nvPr>
        </p:nvSpPr>
        <p:spPr>
          <a:xfrm>
            <a:off x="810137" y="228252"/>
            <a:ext cx="10571726" cy="1087078"/>
          </a:xfrm>
        </p:spPr>
        <p:txBody>
          <a:bodyPr anchor="b">
            <a:normAutofit/>
          </a:bodyPr>
          <a:lstStyle/>
          <a:p>
            <a:pPr algn="ctr"/>
            <a:r>
              <a:rPr lang="en-US" sz="3000" b="1" cap="none" dirty="0">
                <a:latin typeface="Tahoma" panose="020B0604030504040204" pitchFamily="34" charset="0"/>
                <a:ea typeface="Tahoma" panose="020B0604030504040204" pitchFamily="34" charset="0"/>
                <a:cs typeface="Tahoma" panose="020B0604030504040204" pitchFamily="34" charset="0"/>
              </a:rPr>
              <a:t>NIGERIAN DISTRIBUTION CODE (NDC). V2. 4.3: VOLTAGE LEVELS</a:t>
            </a:r>
            <a:endParaRPr lang="x-none" sz="3000" cap="none" dirty="0"/>
          </a:p>
        </p:txBody>
      </p:sp>
      <p:sp>
        <p:nvSpPr>
          <p:cNvPr id="3" name="Content Placeholder 2">
            <a:extLst>
              <a:ext uri="{FF2B5EF4-FFF2-40B4-BE49-F238E27FC236}">
                <a16:creationId xmlns:a16="http://schemas.microsoft.com/office/drawing/2014/main" xmlns="" id="{746D5CA6-1809-4664-8CA4-B3AA77AE95B7}"/>
              </a:ext>
            </a:extLst>
          </p:cNvPr>
          <p:cNvSpPr>
            <a:spLocks noGrp="1"/>
          </p:cNvSpPr>
          <p:nvPr>
            <p:ph idx="1"/>
          </p:nvPr>
        </p:nvSpPr>
        <p:spPr>
          <a:xfrm>
            <a:off x="2074462" y="1632541"/>
            <a:ext cx="8693624" cy="1087078"/>
          </a:xfrm>
        </p:spPr>
        <p:txBody>
          <a:bodyPr>
            <a:normAutofit/>
          </a:bodyPr>
          <a:lstStyle/>
          <a:p>
            <a:pPr marL="0" indent="0" algn="ctr">
              <a:buNone/>
            </a:pP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4.3.1. Nominal and Operational Voltages on the Distribution System are shown in the following Table.</a:t>
            </a:r>
            <a:endParaRPr lang="x-none"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x-none" sz="1800" dirty="0">
              <a:solidFill>
                <a:schemeClr val="tx1"/>
              </a:solidFill>
            </a:endParaRPr>
          </a:p>
        </p:txBody>
      </p:sp>
      <p:pic>
        <p:nvPicPr>
          <p:cNvPr id="4" name="Picture 3">
            <a:extLst>
              <a:ext uri="{FF2B5EF4-FFF2-40B4-BE49-F238E27FC236}">
                <a16:creationId xmlns:a16="http://schemas.microsoft.com/office/drawing/2014/main" xmlns="" id="{3744117C-D48E-4513-95F0-A2CCD0F5E5EA}"/>
              </a:ext>
            </a:extLst>
          </p:cNvPr>
          <p:cNvPicPr>
            <a:picLocks noChangeAspect="1"/>
          </p:cNvPicPr>
          <p:nvPr/>
        </p:nvPicPr>
        <p:blipFill>
          <a:blip r:embed="rId2"/>
          <a:stretch>
            <a:fillRect/>
          </a:stretch>
        </p:blipFill>
        <p:spPr>
          <a:xfrm>
            <a:off x="1746913" y="3036831"/>
            <a:ext cx="8693623" cy="3186445"/>
          </a:xfrm>
          <a:prstGeom prst="rect">
            <a:avLst/>
          </a:prstGeom>
        </p:spPr>
      </p:pic>
    </p:spTree>
    <p:extLst>
      <p:ext uri="{BB962C8B-B14F-4D97-AF65-F5344CB8AC3E}">
        <p14:creationId xmlns:p14="http://schemas.microsoft.com/office/powerpoint/2010/main" val="2630217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1B59EC-996B-45E4-A44D-70BAEBE9376B}"/>
              </a:ext>
            </a:extLst>
          </p:cNvPr>
          <p:cNvSpPr>
            <a:spLocks noGrp="1"/>
          </p:cNvSpPr>
          <p:nvPr>
            <p:ph type="title"/>
          </p:nvPr>
        </p:nvSpPr>
        <p:spPr>
          <a:xfrm>
            <a:off x="1246556" y="717809"/>
            <a:ext cx="9941486" cy="1053623"/>
          </a:xfrm>
        </p:spPr>
        <p:txBody>
          <a:bodyPr anchor="b">
            <a:normAutofit fontScale="90000"/>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NESIS 5.3: Minimum height of conductors</a:t>
            </a:r>
            <a:r>
              <a:rPr lang="x-none" sz="3400" dirty="0"/>
              <a:t/>
            </a:r>
            <a:br>
              <a:rPr lang="x-none" sz="3400" dirty="0"/>
            </a:br>
            <a:endParaRPr lang="x-none" sz="3400" dirty="0"/>
          </a:p>
        </p:txBody>
      </p:sp>
      <p:sp>
        <p:nvSpPr>
          <p:cNvPr id="3" name="Content Placeholder 2">
            <a:extLst>
              <a:ext uri="{FF2B5EF4-FFF2-40B4-BE49-F238E27FC236}">
                <a16:creationId xmlns:a16="http://schemas.microsoft.com/office/drawing/2014/main" xmlns="" id="{1D9D68E4-C5AA-4457-9D5E-40C2F0865162}"/>
              </a:ext>
            </a:extLst>
          </p:cNvPr>
          <p:cNvSpPr>
            <a:spLocks noGrp="1"/>
          </p:cNvSpPr>
          <p:nvPr>
            <p:ph idx="1"/>
          </p:nvPr>
        </p:nvSpPr>
        <p:spPr>
          <a:xfrm>
            <a:off x="709685" y="1489705"/>
            <a:ext cx="10730872" cy="1280791"/>
          </a:xfrm>
        </p:spPr>
        <p:txBody>
          <a:bodyPr>
            <a:normAutofit lnSpcReduction="10000"/>
          </a:bodyPr>
          <a:lstStyle/>
          <a:p>
            <a:pPr marL="0" indent="0" algn="ctr">
              <a:buNone/>
            </a:pP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The minimum height of conductors should be considered in design of an overhead distribution line. </a:t>
            </a:r>
            <a:endParaRPr lang="x-none"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400" dirty="0">
                <a:solidFill>
                  <a:schemeClr val="tx1"/>
                </a:solidFill>
              </a:rPr>
              <a:t>NESIS 5.3.1 Clearance of Pole to ground or roads:</a:t>
            </a:r>
            <a:endParaRPr lang="x-none" sz="2400" dirty="0">
              <a:solidFill>
                <a:schemeClr val="tx1"/>
              </a:solidFill>
            </a:endParaRPr>
          </a:p>
        </p:txBody>
      </p:sp>
      <p:pic>
        <p:nvPicPr>
          <p:cNvPr id="4" name="Picture 3">
            <a:extLst>
              <a:ext uri="{FF2B5EF4-FFF2-40B4-BE49-F238E27FC236}">
                <a16:creationId xmlns:a16="http://schemas.microsoft.com/office/drawing/2014/main" xmlns="" id="{3A1D70DF-6DF5-4B0E-B756-87ACE3210E28}"/>
              </a:ext>
            </a:extLst>
          </p:cNvPr>
          <p:cNvPicPr>
            <a:picLocks noChangeAspect="1"/>
          </p:cNvPicPr>
          <p:nvPr/>
        </p:nvPicPr>
        <p:blipFill>
          <a:blip r:embed="rId2"/>
          <a:stretch>
            <a:fillRect/>
          </a:stretch>
        </p:blipFill>
        <p:spPr>
          <a:xfrm>
            <a:off x="2711107" y="2825055"/>
            <a:ext cx="7225133" cy="4032945"/>
          </a:xfrm>
          <a:prstGeom prst="rect">
            <a:avLst/>
          </a:prstGeom>
        </p:spPr>
      </p:pic>
    </p:spTree>
    <p:extLst>
      <p:ext uri="{BB962C8B-B14F-4D97-AF65-F5344CB8AC3E}">
        <p14:creationId xmlns:p14="http://schemas.microsoft.com/office/powerpoint/2010/main" val="172434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9508653-F90F-4820-ABB2-5EDA0DA7462D}"/>
              </a:ext>
            </a:extLst>
          </p:cNvPr>
          <p:cNvSpPr txBox="1"/>
          <p:nvPr/>
        </p:nvSpPr>
        <p:spPr>
          <a:xfrm>
            <a:off x="937430" y="565312"/>
            <a:ext cx="9838422" cy="150706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300" kern="1200" cap="all" dirty="0">
                <a:ln w="3175" cmpd="sng">
                  <a:noFill/>
                </a:ln>
                <a:solidFill>
                  <a:schemeClr val="tx1"/>
                </a:solidFill>
                <a:effectLst/>
                <a:latin typeface="+mj-lt"/>
                <a:ea typeface="+mj-ea"/>
                <a:cs typeface="+mj-cs"/>
              </a:rPr>
              <a:t>The conductors in the distribution system may be grouped under the headings: </a:t>
            </a:r>
          </a:p>
        </p:txBody>
      </p:sp>
      <p:graphicFrame>
        <p:nvGraphicFramePr>
          <p:cNvPr id="15" name="Content Placeholder 1">
            <a:extLst>
              <a:ext uri="{FF2B5EF4-FFF2-40B4-BE49-F238E27FC236}">
                <a16:creationId xmlns:a16="http://schemas.microsoft.com/office/drawing/2014/main" xmlns="" id="{29E6D9FF-F291-46DE-8537-03F69DA5FE1F}"/>
              </a:ext>
            </a:extLst>
          </p:cNvPr>
          <p:cNvGraphicFramePr>
            <a:graphicFrameLocks noGrp="1"/>
          </p:cNvGraphicFramePr>
          <p:nvPr>
            <p:ph idx="1"/>
            <p:extLst>
              <p:ext uri="{D42A27DB-BD31-4B8C-83A1-F6EECF244321}">
                <p14:modId xmlns:p14="http://schemas.microsoft.com/office/powerpoint/2010/main" val="747827311"/>
              </p:ext>
            </p:extLst>
          </p:nvPr>
        </p:nvGraphicFramePr>
        <p:xfrm>
          <a:off x="543535" y="2444261"/>
          <a:ext cx="108203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3641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8D33CD-3536-42EC-86AC-95A2A6D506AC}"/>
              </a:ext>
            </a:extLst>
          </p:cNvPr>
          <p:cNvSpPr>
            <a:spLocks noGrp="1"/>
          </p:cNvSpPr>
          <p:nvPr>
            <p:ph type="title"/>
          </p:nvPr>
        </p:nvSpPr>
        <p:spPr>
          <a:xfrm>
            <a:off x="1512439" y="552810"/>
            <a:ext cx="9037280" cy="1562593"/>
          </a:xfrm>
        </p:spPr>
        <p:txBody>
          <a:bodyPr anchor="b">
            <a:normAutofit/>
          </a:bodyPr>
          <a:lstStyle/>
          <a:p>
            <a:r>
              <a:rPr lang="en-US" sz="3000" b="1" dirty="0">
                <a:latin typeface="Tahoma" panose="020B0604030504040204" pitchFamily="34" charset="0"/>
                <a:ea typeface="Tahoma" panose="020B0604030504040204" pitchFamily="34" charset="0"/>
                <a:cs typeface="Tahoma" panose="020B0604030504040204" pitchFamily="34" charset="0"/>
              </a:rPr>
              <a:t>NESIS 5.2.12. Jointing Requirements for Overhead Distribution Conductors</a:t>
            </a:r>
            <a:r>
              <a:rPr lang="x-none" sz="3000" dirty="0"/>
              <a:t/>
            </a:r>
            <a:br>
              <a:rPr lang="x-none" sz="3000" dirty="0"/>
            </a:br>
            <a:endParaRPr lang="x-none" sz="3000" dirty="0"/>
          </a:p>
        </p:txBody>
      </p:sp>
      <p:sp>
        <p:nvSpPr>
          <p:cNvPr id="3" name="Content Placeholder 2">
            <a:extLst>
              <a:ext uri="{FF2B5EF4-FFF2-40B4-BE49-F238E27FC236}">
                <a16:creationId xmlns:a16="http://schemas.microsoft.com/office/drawing/2014/main" xmlns="" id="{B9B78752-49AA-4B06-88AD-12A5112113B2}"/>
              </a:ext>
            </a:extLst>
          </p:cNvPr>
          <p:cNvSpPr>
            <a:spLocks noGrp="1"/>
          </p:cNvSpPr>
          <p:nvPr>
            <p:ph idx="1"/>
          </p:nvPr>
        </p:nvSpPr>
        <p:spPr>
          <a:xfrm>
            <a:off x="1512439" y="2231094"/>
            <a:ext cx="9037280" cy="3796755"/>
          </a:xfrm>
        </p:spPr>
        <p:txBody>
          <a:bodyPr anchor="t">
            <a:normAutofit/>
          </a:bodyPr>
          <a:lstStyle/>
          <a:p>
            <a:pPr marL="0" indent="0">
              <a:buNone/>
            </a:pP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Joints between conductors of overhead distribution lines shall be mechanically secure and electrically continuous under the conditions of operation. </a:t>
            </a:r>
            <a:endParaRPr lang="x-none"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indent="-571500">
              <a:buFont typeface="+mj-lt"/>
              <a:buAutoNum type="romanLcPeriod"/>
            </a:pP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There shall be one (1) joint only for new connections; </a:t>
            </a:r>
            <a:endParaRPr lang="x-none"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indent="-571500">
              <a:buFont typeface="+mj-lt"/>
              <a:buAutoNum type="romanLcPeriod"/>
            </a:pP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while two (2) joints may be allowed for existing connections.</a:t>
            </a:r>
            <a:endParaRPr lang="x-none"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x-none" sz="1800" dirty="0"/>
          </a:p>
        </p:txBody>
      </p:sp>
    </p:spTree>
    <p:extLst>
      <p:ext uri="{BB962C8B-B14F-4D97-AF65-F5344CB8AC3E}">
        <p14:creationId xmlns:p14="http://schemas.microsoft.com/office/powerpoint/2010/main" val="111507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E144B-3EDA-4BF1-903A-8F33FA399330}"/>
              </a:ext>
            </a:extLst>
          </p:cNvPr>
          <p:cNvSpPr>
            <a:spLocks noGrp="1"/>
          </p:cNvSpPr>
          <p:nvPr>
            <p:ph type="title"/>
          </p:nvPr>
        </p:nvSpPr>
        <p:spPr>
          <a:xfrm>
            <a:off x="7792052" y="1110000"/>
            <a:ext cx="4108796" cy="4633614"/>
          </a:xfrm>
        </p:spPr>
        <p:txBody>
          <a:bodyPr anchor="ctr">
            <a:normAutofit/>
          </a:bodyPr>
          <a:lstStyle/>
          <a:p>
            <a:r>
              <a:rPr lang="en-US" sz="3200" b="1" dirty="0">
                <a:latin typeface="Tahoma" panose="020B0604030504040204" pitchFamily="34" charset="0"/>
                <a:ea typeface="Tahoma" panose="020B0604030504040204" pitchFamily="34" charset="0"/>
                <a:cs typeface="Tahoma" panose="020B0604030504040204" pitchFamily="34" charset="0"/>
              </a:rPr>
              <a:t>Clearance between any overhead transmission conductor and any overhead distribution conductor</a:t>
            </a:r>
            <a:r>
              <a:rPr lang="x-none" sz="3400" b="1" dirty="0"/>
              <a:t/>
            </a:r>
            <a:br>
              <a:rPr lang="x-none" sz="3400" b="1" dirty="0"/>
            </a:br>
            <a:endParaRPr lang="x-none" sz="3400" b="1" dirty="0"/>
          </a:p>
        </p:txBody>
      </p:sp>
      <p:graphicFrame>
        <p:nvGraphicFramePr>
          <p:cNvPr id="4" name="Content Placeholder 3">
            <a:extLst>
              <a:ext uri="{FF2B5EF4-FFF2-40B4-BE49-F238E27FC236}">
                <a16:creationId xmlns:a16="http://schemas.microsoft.com/office/drawing/2014/main" xmlns="" id="{E71D75D6-ABCC-414E-B7D2-BA180DB2A8A1}"/>
              </a:ext>
            </a:extLst>
          </p:cNvPr>
          <p:cNvGraphicFramePr>
            <a:graphicFrameLocks noGrp="1"/>
          </p:cNvGraphicFramePr>
          <p:nvPr>
            <p:ph idx="1"/>
          </p:nvPr>
        </p:nvGraphicFramePr>
        <p:xfrm>
          <a:off x="838200" y="913593"/>
          <a:ext cx="6680683" cy="5041650"/>
        </p:xfrm>
        <a:graphic>
          <a:graphicData uri="http://schemas.openxmlformats.org/drawingml/2006/table">
            <a:tbl>
              <a:tblPr firstRow="1" firstCol="1" bandRow="1">
                <a:tableStyleId>{5C22544A-7EE6-4342-B048-85BDC9FD1C3A}</a:tableStyleId>
              </a:tblPr>
              <a:tblGrid>
                <a:gridCol w="3849732">
                  <a:extLst>
                    <a:ext uri="{9D8B030D-6E8A-4147-A177-3AD203B41FA5}">
                      <a16:colId xmlns:a16="http://schemas.microsoft.com/office/drawing/2014/main" xmlns="" val="3912913188"/>
                    </a:ext>
                  </a:extLst>
                </a:gridCol>
                <a:gridCol w="2830951">
                  <a:extLst>
                    <a:ext uri="{9D8B030D-6E8A-4147-A177-3AD203B41FA5}">
                      <a16:colId xmlns:a16="http://schemas.microsoft.com/office/drawing/2014/main" xmlns="" val="4110625265"/>
                    </a:ext>
                  </a:extLst>
                </a:gridCol>
              </a:tblGrid>
              <a:tr h="1008330">
                <a:tc>
                  <a:txBody>
                    <a:bodyPr/>
                    <a:lstStyle/>
                    <a:p>
                      <a:pPr>
                        <a:lnSpc>
                          <a:spcPct val="107000"/>
                        </a:lnSpc>
                        <a:spcAft>
                          <a:spcPts val="0"/>
                        </a:spcAft>
                      </a:pPr>
                      <a:r>
                        <a:rPr lang="en-US" sz="2400">
                          <a:effectLst/>
                          <a:latin typeface="Tahoma" panose="020B0604030504040204" pitchFamily="34" charset="0"/>
                          <a:ea typeface="Tahoma" panose="020B0604030504040204" pitchFamily="34" charset="0"/>
                          <a:cs typeface="Tahoma" panose="020B0604030504040204" pitchFamily="34" charset="0"/>
                        </a:rPr>
                        <a:t>System voltage between phases</a:t>
                      </a:r>
                      <a:endParaRPr lang="x-none" sz="2400">
                        <a:effectLst/>
                        <a:latin typeface="Tahoma" panose="020B0604030504040204" pitchFamily="34" charset="0"/>
                        <a:ea typeface="Tahoma" panose="020B0604030504040204" pitchFamily="34" charset="0"/>
                        <a:cs typeface="Tahoma" panose="020B0604030504040204" pitchFamily="34" charset="0"/>
                      </a:endParaRPr>
                    </a:p>
                  </a:txBody>
                  <a:tcPr marL="88199" marR="88199" marT="0" marB="0"/>
                </a:tc>
                <a:tc>
                  <a:txBody>
                    <a:bodyPr/>
                    <a:lstStyle/>
                    <a:p>
                      <a:pPr>
                        <a:lnSpc>
                          <a:spcPct val="107000"/>
                        </a:lnSpc>
                        <a:spcAft>
                          <a:spcPts val="0"/>
                        </a:spcAft>
                      </a:pPr>
                      <a:r>
                        <a:rPr lang="en-US" sz="2400">
                          <a:effectLst/>
                          <a:latin typeface="Tahoma" panose="020B0604030504040204" pitchFamily="34" charset="0"/>
                          <a:ea typeface="Tahoma" panose="020B0604030504040204" pitchFamily="34" charset="0"/>
                          <a:cs typeface="Tahoma" panose="020B0604030504040204" pitchFamily="34" charset="0"/>
                        </a:rPr>
                        <a:t>Clearance (m)</a:t>
                      </a:r>
                      <a:endParaRPr lang="x-none" sz="2400">
                        <a:effectLst/>
                        <a:latin typeface="Tahoma" panose="020B0604030504040204" pitchFamily="34" charset="0"/>
                        <a:ea typeface="Tahoma" panose="020B0604030504040204" pitchFamily="34" charset="0"/>
                        <a:cs typeface="Tahoma" panose="020B0604030504040204" pitchFamily="34" charset="0"/>
                      </a:endParaRPr>
                    </a:p>
                  </a:txBody>
                  <a:tcPr marL="88199" marR="88199" marT="0" marB="0"/>
                </a:tc>
                <a:extLst>
                  <a:ext uri="{0D108BD9-81ED-4DB2-BD59-A6C34878D82A}">
                    <a16:rowId xmlns:a16="http://schemas.microsoft.com/office/drawing/2014/main" xmlns="" val="718948621"/>
                  </a:ext>
                </a:extLst>
              </a:tr>
              <a:tr h="1008330">
                <a:tc>
                  <a:txBody>
                    <a:bodyPr/>
                    <a:lstStyle/>
                    <a:p>
                      <a:pPr>
                        <a:lnSpc>
                          <a:spcPct val="107000"/>
                        </a:lnSpc>
                        <a:spcAft>
                          <a:spcPts val="0"/>
                        </a:spcAft>
                      </a:pPr>
                      <a:r>
                        <a:rPr lang="en-US" sz="2400">
                          <a:effectLst/>
                          <a:latin typeface="Tahoma" panose="020B0604030504040204" pitchFamily="34" charset="0"/>
                          <a:ea typeface="Tahoma" panose="020B0604030504040204" pitchFamily="34" charset="0"/>
                          <a:cs typeface="Tahoma" panose="020B0604030504040204" pitchFamily="34" charset="0"/>
                        </a:rPr>
                        <a:t>Not exceeding 400V – Insulated</a:t>
                      </a:r>
                      <a:endParaRPr lang="x-none" sz="2400">
                        <a:effectLst/>
                        <a:latin typeface="Tahoma" panose="020B0604030504040204" pitchFamily="34" charset="0"/>
                        <a:ea typeface="Tahoma" panose="020B0604030504040204" pitchFamily="34" charset="0"/>
                        <a:cs typeface="Tahoma" panose="020B0604030504040204" pitchFamily="34" charset="0"/>
                      </a:endParaRPr>
                    </a:p>
                  </a:txBody>
                  <a:tcPr marL="88199" marR="88199" marT="0" marB="0"/>
                </a:tc>
                <a:tc>
                  <a:txBody>
                    <a:bodyPr/>
                    <a:lstStyle/>
                    <a:p>
                      <a:pPr>
                        <a:lnSpc>
                          <a:spcPct val="107000"/>
                        </a:lnSpc>
                        <a:spcAft>
                          <a:spcPts val="0"/>
                        </a:spcAft>
                      </a:pPr>
                      <a:r>
                        <a:rPr lang="en-US" sz="2400">
                          <a:effectLst/>
                          <a:latin typeface="Tahoma" panose="020B0604030504040204" pitchFamily="34" charset="0"/>
                          <a:ea typeface="Tahoma" panose="020B0604030504040204" pitchFamily="34" charset="0"/>
                          <a:cs typeface="Tahoma" panose="020B0604030504040204" pitchFamily="34" charset="0"/>
                        </a:rPr>
                        <a:t>0.2</a:t>
                      </a:r>
                      <a:endParaRPr lang="x-none" sz="2400">
                        <a:effectLst/>
                        <a:latin typeface="Tahoma" panose="020B0604030504040204" pitchFamily="34" charset="0"/>
                        <a:ea typeface="Tahoma" panose="020B0604030504040204" pitchFamily="34" charset="0"/>
                        <a:cs typeface="Tahoma" panose="020B0604030504040204" pitchFamily="34" charset="0"/>
                      </a:endParaRPr>
                    </a:p>
                  </a:txBody>
                  <a:tcPr marL="88199" marR="88199" marT="0" marB="0"/>
                </a:tc>
                <a:extLst>
                  <a:ext uri="{0D108BD9-81ED-4DB2-BD59-A6C34878D82A}">
                    <a16:rowId xmlns:a16="http://schemas.microsoft.com/office/drawing/2014/main" xmlns="" val="4263877819"/>
                  </a:ext>
                </a:extLst>
              </a:tr>
              <a:tr h="1008330">
                <a:tc>
                  <a:txBody>
                    <a:bodyPr/>
                    <a:lstStyle/>
                    <a:p>
                      <a:pPr>
                        <a:lnSpc>
                          <a:spcPct val="107000"/>
                        </a:lnSpc>
                        <a:spcAft>
                          <a:spcPts val="0"/>
                        </a:spcAft>
                      </a:pPr>
                      <a:r>
                        <a:rPr lang="en-US" sz="2400">
                          <a:effectLst/>
                          <a:latin typeface="Tahoma" panose="020B0604030504040204" pitchFamily="34" charset="0"/>
                          <a:ea typeface="Tahoma" panose="020B0604030504040204" pitchFamily="34" charset="0"/>
                          <a:cs typeface="Tahoma" panose="020B0604030504040204" pitchFamily="34" charset="0"/>
                        </a:rPr>
                        <a:t>Not exceeding 400V – uninsulated </a:t>
                      </a:r>
                      <a:endParaRPr lang="x-none" sz="2400">
                        <a:effectLst/>
                        <a:latin typeface="Tahoma" panose="020B0604030504040204" pitchFamily="34" charset="0"/>
                        <a:ea typeface="Tahoma" panose="020B0604030504040204" pitchFamily="34" charset="0"/>
                        <a:cs typeface="Tahoma" panose="020B0604030504040204" pitchFamily="34" charset="0"/>
                      </a:endParaRPr>
                    </a:p>
                  </a:txBody>
                  <a:tcPr marL="88199" marR="88199" marT="0" marB="0"/>
                </a:tc>
                <a:tc>
                  <a:txBody>
                    <a:bodyPr/>
                    <a:lstStyle/>
                    <a:p>
                      <a:pPr>
                        <a:lnSpc>
                          <a:spcPct val="107000"/>
                        </a:lnSpc>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0.6</a:t>
                      </a:r>
                      <a:endParaRPr lang="x-none" sz="2400" dirty="0">
                        <a:effectLst/>
                        <a:latin typeface="Tahoma" panose="020B0604030504040204" pitchFamily="34" charset="0"/>
                        <a:ea typeface="Tahoma" panose="020B0604030504040204" pitchFamily="34" charset="0"/>
                        <a:cs typeface="Tahoma" panose="020B0604030504040204" pitchFamily="34" charset="0"/>
                      </a:endParaRPr>
                    </a:p>
                  </a:txBody>
                  <a:tcPr marL="88199" marR="88199" marT="0" marB="0"/>
                </a:tc>
                <a:extLst>
                  <a:ext uri="{0D108BD9-81ED-4DB2-BD59-A6C34878D82A}">
                    <a16:rowId xmlns:a16="http://schemas.microsoft.com/office/drawing/2014/main" xmlns="" val="1920712425"/>
                  </a:ext>
                </a:extLst>
              </a:tr>
              <a:tr h="1008330">
                <a:tc>
                  <a:txBody>
                    <a:bodyPr/>
                    <a:lstStyle/>
                    <a:p>
                      <a:pPr>
                        <a:lnSpc>
                          <a:spcPct val="107000"/>
                        </a:lnSpc>
                        <a:spcAft>
                          <a:spcPts val="0"/>
                        </a:spcAft>
                      </a:pPr>
                      <a:r>
                        <a:rPr lang="en-US" sz="2400">
                          <a:effectLst/>
                          <a:latin typeface="Tahoma" panose="020B0604030504040204" pitchFamily="34" charset="0"/>
                          <a:ea typeface="Tahoma" panose="020B0604030504040204" pitchFamily="34" charset="0"/>
                          <a:cs typeface="Tahoma" panose="020B0604030504040204" pitchFamily="34" charset="0"/>
                        </a:rPr>
                        <a:t>Over 400V but not exceeding 33kV</a:t>
                      </a:r>
                      <a:endParaRPr lang="x-none" sz="2400">
                        <a:effectLst/>
                        <a:latin typeface="Tahoma" panose="020B0604030504040204" pitchFamily="34" charset="0"/>
                        <a:ea typeface="Tahoma" panose="020B0604030504040204" pitchFamily="34" charset="0"/>
                        <a:cs typeface="Tahoma" panose="020B0604030504040204" pitchFamily="34" charset="0"/>
                      </a:endParaRPr>
                    </a:p>
                  </a:txBody>
                  <a:tcPr marL="88199" marR="88199" marT="0" marB="0"/>
                </a:tc>
                <a:tc>
                  <a:txBody>
                    <a:bodyPr/>
                    <a:lstStyle/>
                    <a:p>
                      <a:pPr>
                        <a:lnSpc>
                          <a:spcPct val="107000"/>
                        </a:lnSpc>
                        <a:spcAft>
                          <a:spcPts val="0"/>
                        </a:spcAft>
                      </a:pPr>
                      <a:r>
                        <a:rPr lang="en-US" sz="2400">
                          <a:effectLst/>
                          <a:latin typeface="Tahoma" panose="020B0604030504040204" pitchFamily="34" charset="0"/>
                          <a:ea typeface="Tahoma" panose="020B0604030504040204" pitchFamily="34" charset="0"/>
                          <a:cs typeface="Tahoma" panose="020B0604030504040204" pitchFamily="34" charset="0"/>
                        </a:rPr>
                        <a:t>1.8</a:t>
                      </a:r>
                      <a:endParaRPr lang="x-none" sz="2400">
                        <a:effectLst/>
                        <a:latin typeface="Tahoma" panose="020B0604030504040204" pitchFamily="34" charset="0"/>
                        <a:ea typeface="Tahoma" panose="020B0604030504040204" pitchFamily="34" charset="0"/>
                        <a:cs typeface="Tahoma" panose="020B0604030504040204" pitchFamily="34" charset="0"/>
                      </a:endParaRPr>
                    </a:p>
                  </a:txBody>
                  <a:tcPr marL="88199" marR="88199" marT="0" marB="0"/>
                </a:tc>
                <a:extLst>
                  <a:ext uri="{0D108BD9-81ED-4DB2-BD59-A6C34878D82A}">
                    <a16:rowId xmlns:a16="http://schemas.microsoft.com/office/drawing/2014/main" xmlns="" val="4086776543"/>
                  </a:ext>
                </a:extLst>
              </a:tr>
              <a:tr h="1008330">
                <a:tc>
                  <a:txBody>
                    <a:bodyPr/>
                    <a:lstStyle/>
                    <a:p>
                      <a:pPr>
                        <a:lnSpc>
                          <a:spcPct val="107000"/>
                        </a:lnSpc>
                        <a:spcAft>
                          <a:spcPts val="0"/>
                        </a:spcAft>
                      </a:pPr>
                      <a:r>
                        <a:rPr lang="en-US" sz="2400">
                          <a:effectLst/>
                          <a:latin typeface="Tahoma" panose="020B0604030504040204" pitchFamily="34" charset="0"/>
                          <a:ea typeface="Tahoma" panose="020B0604030504040204" pitchFamily="34" charset="0"/>
                          <a:cs typeface="Tahoma" panose="020B0604030504040204" pitchFamily="34" charset="0"/>
                        </a:rPr>
                        <a:t>Over 33kV but not exceeding 132kV</a:t>
                      </a:r>
                      <a:endParaRPr lang="x-none" sz="2400">
                        <a:effectLst/>
                        <a:latin typeface="Tahoma" panose="020B0604030504040204" pitchFamily="34" charset="0"/>
                        <a:ea typeface="Tahoma" panose="020B0604030504040204" pitchFamily="34" charset="0"/>
                        <a:cs typeface="Tahoma" panose="020B0604030504040204" pitchFamily="34" charset="0"/>
                      </a:endParaRPr>
                    </a:p>
                  </a:txBody>
                  <a:tcPr marL="88199" marR="88199" marT="0" marB="0"/>
                </a:tc>
                <a:tc>
                  <a:txBody>
                    <a:bodyPr/>
                    <a:lstStyle/>
                    <a:p>
                      <a:pPr>
                        <a:lnSpc>
                          <a:spcPct val="107000"/>
                        </a:lnSpc>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2.4</a:t>
                      </a:r>
                      <a:endParaRPr lang="x-none" sz="2400" dirty="0">
                        <a:effectLst/>
                        <a:latin typeface="Tahoma" panose="020B0604030504040204" pitchFamily="34" charset="0"/>
                        <a:ea typeface="Tahoma" panose="020B0604030504040204" pitchFamily="34" charset="0"/>
                        <a:cs typeface="Tahoma" panose="020B0604030504040204" pitchFamily="34" charset="0"/>
                      </a:endParaRPr>
                    </a:p>
                  </a:txBody>
                  <a:tcPr marL="88199" marR="88199" marT="0" marB="0"/>
                </a:tc>
                <a:extLst>
                  <a:ext uri="{0D108BD9-81ED-4DB2-BD59-A6C34878D82A}">
                    <a16:rowId xmlns:a16="http://schemas.microsoft.com/office/drawing/2014/main" xmlns="" val="936608228"/>
                  </a:ext>
                </a:extLst>
              </a:tr>
            </a:tbl>
          </a:graphicData>
        </a:graphic>
      </p:graphicFrame>
    </p:spTree>
    <p:extLst>
      <p:ext uri="{BB962C8B-B14F-4D97-AF65-F5344CB8AC3E}">
        <p14:creationId xmlns:p14="http://schemas.microsoft.com/office/powerpoint/2010/main" val="4234074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D1B06307-498E-4C49-9837-6C47FEEA2014}"/>
              </a:ext>
            </a:extLst>
          </p:cNvPr>
          <p:cNvSpPr>
            <a:spLocks noChangeArrowheads="1"/>
          </p:cNvSpPr>
          <p:nvPr/>
        </p:nvSpPr>
        <p:spPr bwMode="auto">
          <a:xfrm>
            <a:off x="259308" y="450376"/>
            <a:ext cx="11328824" cy="178785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lnSpcReduction="10000"/>
          </a:bodyPr>
          <a:lstStyle/>
          <a:p>
            <a:pPr marL="0" marR="0" lvl="0" indent="0" algn="ctr" fontAlgn="base">
              <a:lnSpc>
                <a:spcPct val="90000"/>
              </a:lnSpc>
              <a:spcBef>
                <a:spcPct val="0"/>
              </a:spcBef>
              <a:spcAft>
                <a:spcPts val="600"/>
              </a:spcAft>
              <a:buClrTx/>
              <a:buSzTx/>
              <a:tabLst/>
            </a:pPr>
            <a:r>
              <a:rPr kumimoji="0" lang="en-US" altLang="x-none" sz="4400" b="1" i="0" u="none" strike="noStrike" kern="1200"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Clearance of electric lines to buildings: electric lines over or adjacent to a building NESIS: 5.3.4.1</a:t>
            </a:r>
          </a:p>
          <a:p>
            <a:pPr marL="0" marR="0" lvl="0" indent="0" fontAlgn="base">
              <a:lnSpc>
                <a:spcPct val="90000"/>
              </a:lnSpc>
              <a:spcBef>
                <a:spcPct val="0"/>
              </a:spcBef>
              <a:spcAft>
                <a:spcPts val="600"/>
              </a:spcAft>
              <a:buClrTx/>
              <a:buSzTx/>
              <a:tabLst/>
            </a:pPr>
            <a:endParaRPr kumimoji="0" lang="en-US" altLang="x-none" sz="4400" b="1" i="0" u="none" strike="noStrike" kern="1200" cap="none" normalizeH="0" baseline="0" dirty="0">
              <a:ln>
                <a:noFill/>
              </a:ln>
              <a:solidFill>
                <a:schemeClr val="tx1"/>
              </a:solidFill>
              <a:effectLst/>
              <a:latin typeface="+mj-lt"/>
              <a:ea typeface="+mj-ea"/>
              <a:cs typeface="+mj-cs"/>
            </a:endParaRPr>
          </a:p>
        </p:txBody>
      </p:sp>
      <p:graphicFrame>
        <p:nvGraphicFramePr>
          <p:cNvPr id="18" name="Content Placeholder 3">
            <a:extLst>
              <a:ext uri="{FF2B5EF4-FFF2-40B4-BE49-F238E27FC236}">
                <a16:creationId xmlns:a16="http://schemas.microsoft.com/office/drawing/2014/main" xmlns="" id="{CB70D89A-DA7D-412C-96E6-A15D619E1F63}"/>
              </a:ext>
            </a:extLst>
          </p:cNvPr>
          <p:cNvGraphicFramePr>
            <a:graphicFrameLocks noGrp="1"/>
          </p:cNvGraphicFramePr>
          <p:nvPr>
            <p:ph idx="1"/>
            <p:extLst>
              <p:ext uri="{D42A27DB-BD31-4B8C-83A1-F6EECF244321}">
                <p14:modId xmlns:p14="http://schemas.microsoft.com/office/powerpoint/2010/main" val="4174528798"/>
              </p:ext>
            </p:extLst>
          </p:nvPr>
        </p:nvGraphicFramePr>
        <p:xfrm>
          <a:off x="2503227" y="2238233"/>
          <a:ext cx="6680683" cy="4268132"/>
        </p:xfrm>
        <a:graphic>
          <a:graphicData uri="http://schemas.openxmlformats.org/drawingml/2006/table">
            <a:tbl>
              <a:tblPr firstRow="1" firstCol="1" bandRow="1">
                <a:noFill/>
                <a:tableStyleId>{5C22544A-7EE6-4342-B048-85BDC9FD1C3A}</a:tableStyleId>
              </a:tblPr>
              <a:tblGrid>
                <a:gridCol w="3214756">
                  <a:extLst>
                    <a:ext uri="{9D8B030D-6E8A-4147-A177-3AD203B41FA5}">
                      <a16:colId xmlns:a16="http://schemas.microsoft.com/office/drawing/2014/main" xmlns="" val="203174012"/>
                    </a:ext>
                  </a:extLst>
                </a:gridCol>
                <a:gridCol w="3465927">
                  <a:extLst>
                    <a:ext uri="{9D8B030D-6E8A-4147-A177-3AD203B41FA5}">
                      <a16:colId xmlns:a16="http://schemas.microsoft.com/office/drawing/2014/main" xmlns="" val="273463585"/>
                    </a:ext>
                  </a:extLst>
                </a:gridCol>
              </a:tblGrid>
              <a:tr h="1713985">
                <a:tc>
                  <a:txBody>
                    <a:bodyPr/>
                    <a:lstStyle/>
                    <a:p>
                      <a:pPr algn="ctr">
                        <a:lnSpc>
                          <a:spcPct val="107000"/>
                        </a:lnSpc>
                        <a:spcAft>
                          <a:spcPts val="0"/>
                        </a:spcAft>
                      </a:pPr>
                      <a:r>
                        <a:rPr lang="en-US" sz="3300" b="0" cap="all" spc="150">
                          <a:solidFill>
                            <a:schemeClr val="lt1"/>
                          </a:solidFill>
                          <a:effectLst/>
                        </a:rPr>
                        <a:t>Voltage level</a:t>
                      </a:r>
                      <a:endParaRPr lang="x-none" sz="3300" b="0" cap="all" spc="15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528" marR="281528" marT="281528" marB="281528">
                    <a:lnL w="12700" cmpd="sng">
                      <a:noFill/>
                    </a:lnL>
                    <a:lnR w="12700" cmpd="sng">
                      <a:noFill/>
                    </a:lnR>
                    <a:lnT w="12700" cmpd="sng">
                      <a:noFill/>
                    </a:lnT>
                    <a:lnB w="38100" cmpd="sng">
                      <a:noFill/>
                    </a:lnB>
                    <a:solidFill>
                      <a:srgbClr val="505356"/>
                    </a:solidFill>
                  </a:tcPr>
                </a:tc>
                <a:tc>
                  <a:txBody>
                    <a:bodyPr/>
                    <a:lstStyle/>
                    <a:p>
                      <a:pPr algn="ctr">
                        <a:lnSpc>
                          <a:spcPct val="107000"/>
                        </a:lnSpc>
                        <a:spcAft>
                          <a:spcPts val="0"/>
                        </a:spcAft>
                      </a:pPr>
                      <a:r>
                        <a:rPr lang="en-US" sz="3300" b="0" cap="all" spc="150" dirty="0">
                          <a:solidFill>
                            <a:schemeClr val="lt1"/>
                          </a:solidFill>
                          <a:effectLst/>
                        </a:rPr>
                        <a:t>Clearance (m)</a:t>
                      </a:r>
                      <a:endParaRPr lang="x-none" sz="3300" b="0" cap="all" spc="15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528" marR="281528" marT="281528" marB="281528">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xmlns="" val="2684898659"/>
                  </a:ext>
                </a:extLst>
              </a:tr>
              <a:tr h="1511413">
                <a:tc>
                  <a:txBody>
                    <a:bodyPr/>
                    <a:lstStyle/>
                    <a:p>
                      <a:pPr algn="ctr">
                        <a:lnSpc>
                          <a:spcPct val="107000"/>
                        </a:lnSpc>
                        <a:spcAft>
                          <a:spcPts val="0"/>
                        </a:spcAft>
                      </a:pPr>
                      <a:r>
                        <a:rPr lang="en-US" sz="2700" b="1" cap="none" spc="0">
                          <a:solidFill>
                            <a:schemeClr val="tx1"/>
                          </a:solidFill>
                          <a:effectLst/>
                        </a:rPr>
                        <a:t>400V to 11000V</a:t>
                      </a:r>
                      <a:endParaRPr lang="x-none" sz="2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528" marR="281528" marT="281528" marB="281528">
                    <a:lnL w="12700" cmpd="sng">
                      <a:noFill/>
                      <a:prstDash val="solid"/>
                    </a:lnL>
                    <a:lnR w="12700" cmpd="sng">
                      <a:noFill/>
                      <a:prstDash val="solid"/>
                    </a:lnR>
                    <a:lnT w="38100" cmpd="sng">
                      <a:noFill/>
                    </a:lnT>
                    <a:lnB w="12700" cmpd="sng">
                      <a:noFill/>
                      <a:prstDash val="solid"/>
                    </a:lnB>
                    <a:noFill/>
                  </a:tcPr>
                </a:tc>
                <a:tc>
                  <a:txBody>
                    <a:bodyPr/>
                    <a:lstStyle/>
                    <a:p>
                      <a:pPr algn="ctr">
                        <a:lnSpc>
                          <a:spcPct val="107000"/>
                        </a:lnSpc>
                        <a:spcAft>
                          <a:spcPts val="0"/>
                        </a:spcAft>
                      </a:pPr>
                      <a:r>
                        <a:rPr lang="en-US" sz="2700" cap="none" spc="0">
                          <a:solidFill>
                            <a:schemeClr val="tx1"/>
                          </a:solidFill>
                          <a:effectLst/>
                        </a:rPr>
                        <a:t>2.4</a:t>
                      </a:r>
                      <a:endParaRPr lang="x-none" sz="2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528" marR="281528" marT="281528" marB="281528">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xmlns="" val="859854186"/>
                  </a:ext>
                </a:extLst>
              </a:tr>
              <a:tr h="1042734">
                <a:tc>
                  <a:txBody>
                    <a:bodyPr/>
                    <a:lstStyle/>
                    <a:p>
                      <a:pPr algn="ctr">
                        <a:lnSpc>
                          <a:spcPct val="107000"/>
                        </a:lnSpc>
                        <a:spcAft>
                          <a:spcPts val="0"/>
                        </a:spcAft>
                      </a:pPr>
                      <a:r>
                        <a:rPr lang="en-US" sz="2700" b="1" cap="none" spc="0">
                          <a:solidFill>
                            <a:schemeClr val="tx1"/>
                          </a:solidFill>
                          <a:effectLst/>
                        </a:rPr>
                        <a:t>33000V</a:t>
                      </a:r>
                      <a:endParaRPr lang="x-none" sz="2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528" marR="281528" marT="281528" marB="28152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lnSpc>
                          <a:spcPct val="107000"/>
                        </a:lnSpc>
                        <a:spcAft>
                          <a:spcPts val="0"/>
                        </a:spcAft>
                      </a:pPr>
                      <a:r>
                        <a:rPr lang="en-US" sz="2700" cap="none" spc="0" dirty="0">
                          <a:solidFill>
                            <a:schemeClr val="tx1"/>
                          </a:solidFill>
                          <a:effectLst/>
                        </a:rPr>
                        <a:t>3</a:t>
                      </a:r>
                      <a:endParaRPr lang="x-none" sz="27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528" marR="281528" marT="281528" marB="28152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xmlns="" val="2746028524"/>
                  </a:ext>
                </a:extLst>
              </a:tr>
            </a:tbl>
          </a:graphicData>
        </a:graphic>
      </p:graphicFrame>
    </p:spTree>
    <p:extLst>
      <p:ext uri="{BB962C8B-B14F-4D97-AF65-F5344CB8AC3E}">
        <p14:creationId xmlns:p14="http://schemas.microsoft.com/office/powerpoint/2010/main" val="1792566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2F5C03-B73B-4F69-9742-1B45E68B2D9E}"/>
              </a:ext>
            </a:extLst>
          </p:cNvPr>
          <p:cNvSpPr>
            <a:spLocks noGrp="1"/>
          </p:cNvSpPr>
          <p:nvPr>
            <p:ph type="title"/>
          </p:nvPr>
        </p:nvSpPr>
        <p:spPr>
          <a:xfrm>
            <a:off x="1191966" y="1130656"/>
            <a:ext cx="6123234" cy="1360753"/>
          </a:xfrm>
        </p:spPr>
        <p:txBody>
          <a:bodyPr vert="horz" lIns="91440" tIns="45720" rIns="91440" bIns="45720" rtlCol="0" anchor="b">
            <a:normAutofit fontScale="90000"/>
          </a:bodyPr>
          <a:lstStyle/>
          <a:p>
            <a:pPr lvl="0" fontAlgn="base">
              <a:spcAft>
                <a:spcPct val="0"/>
              </a:spcAft>
            </a:pPr>
            <a:r>
              <a:rPr lang="en-US" altLang="x-none" sz="4100" b="1" kern="1200" dirty="0">
                <a:solidFill>
                  <a:schemeClr val="tx1"/>
                </a:solidFill>
                <a:latin typeface="Tahoma" panose="020B0604030504040204" pitchFamily="34" charset="0"/>
                <a:ea typeface="Tahoma" panose="020B0604030504040204" pitchFamily="34" charset="0"/>
                <a:cs typeface="Tahoma" panose="020B0604030504040204" pitchFamily="34" charset="0"/>
              </a:rPr>
              <a:t>Right of Way: NESIS 3.1</a:t>
            </a:r>
            <a:r>
              <a:rPr kumimoji="0" lang="en-US" altLang="x-none" sz="4100" b="0" i="0" u="none" strike="noStrike" kern="1200" cap="none" normalizeH="0" baseline="0" dirty="0">
                <a:ln>
                  <a:noFill/>
                </a:ln>
                <a:solidFill>
                  <a:schemeClr val="tx1"/>
                </a:solidFill>
                <a:effectLst/>
                <a:latin typeface="+mj-lt"/>
                <a:ea typeface="+mj-ea"/>
                <a:cs typeface="+mj-cs"/>
              </a:rPr>
              <a:t/>
            </a:r>
            <a:br>
              <a:rPr kumimoji="0" lang="en-US" altLang="x-none" sz="4100" b="0" i="0" u="none" strike="noStrike" kern="1200" cap="none" normalizeH="0" baseline="0" dirty="0">
                <a:ln>
                  <a:noFill/>
                </a:ln>
                <a:solidFill>
                  <a:schemeClr val="tx1"/>
                </a:solidFill>
                <a:effectLst/>
                <a:latin typeface="+mj-lt"/>
                <a:ea typeface="+mj-ea"/>
                <a:cs typeface="+mj-cs"/>
              </a:rPr>
            </a:br>
            <a:r>
              <a:rPr kumimoji="0" lang="en-US" altLang="x-none" sz="4100" b="0" i="0" u="none" strike="noStrike" kern="1200" cap="none" normalizeH="0" baseline="0" dirty="0">
                <a:ln>
                  <a:noFill/>
                </a:ln>
                <a:solidFill>
                  <a:schemeClr val="tx1"/>
                </a:solidFill>
                <a:effectLst/>
                <a:latin typeface="+mj-lt"/>
                <a:ea typeface="+mj-ea"/>
                <a:cs typeface="+mj-cs"/>
              </a:rPr>
              <a:t/>
            </a:r>
            <a:br>
              <a:rPr kumimoji="0" lang="en-US" altLang="x-none" sz="4100" b="0" i="0" u="none" strike="noStrike" kern="1200" cap="none" normalizeH="0" baseline="0" dirty="0">
                <a:ln>
                  <a:noFill/>
                </a:ln>
                <a:solidFill>
                  <a:schemeClr val="tx1"/>
                </a:solidFill>
                <a:effectLst/>
                <a:latin typeface="+mj-lt"/>
                <a:ea typeface="+mj-ea"/>
                <a:cs typeface="+mj-cs"/>
              </a:rPr>
            </a:br>
            <a:endParaRPr lang="en-US" sz="4100" kern="1200" dirty="0">
              <a:solidFill>
                <a:schemeClr val="tx1"/>
              </a:solidFill>
              <a:latin typeface="+mj-lt"/>
              <a:ea typeface="+mj-ea"/>
              <a:cs typeface="+mj-cs"/>
            </a:endParaRPr>
          </a:p>
        </p:txBody>
      </p:sp>
      <p:sp>
        <p:nvSpPr>
          <p:cNvPr id="6" name="Rectangle 5">
            <a:extLst>
              <a:ext uri="{FF2B5EF4-FFF2-40B4-BE49-F238E27FC236}">
                <a16:creationId xmlns:a16="http://schemas.microsoft.com/office/drawing/2014/main" xmlns="" id="{65606CA7-CC75-4AAE-AE32-C5867CB36809}"/>
              </a:ext>
            </a:extLst>
          </p:cNvPr>
          <p:cNvSpPr/>
          <p:nvPr/>
        </p:nvSpPr>
        <p:spPr>
          <a:xfrm>
            <a:off x="382138" y="1693570"/>
            <a:ext cx="4706698" cy="2468997"/>
          </a:xfrm>
          <a:prstGeom prst="rect">
            <a:avLst/>
          </a:prstGeom>
        </p:spPr>
        <p:txBody>
          <a:bodyPr vert="horz" lIns="91440" tIns="45720" rIns="91440" bIns="45720" rtlCol="0">
            <a:normAutofit/>
          </a:bodyPr>
          <a:lstStyle/>
          <a:p>
            <a:pPr>
              <a:lnSpc>
                <a:spcPct val="90000"/>
              </a:lnSpc>
              <a:spcAft>
                <a:spcPts val="600"/>
              </a:spcAft>
            </a:pPr>
            <a:r>
              <a:rPr lang="en-US" altLang="x-none" sz="2400" b="1" dirty="0">
                <a:latin typeface="Tahoma" panose="020B0604030504040204" pitchFamily="34" charset="0"/>
                <a:ea typeface="Tahoma" panose="020B0604030504040204" pitchFamily="34" charset="0"/>
                <a:cs typeface="Tahoma" panose="020B0604030504040204" pitchFamily="34" charset="0"/>
              </a:rPr>
              <a:t>This is the distance of any structure from the middle of the conductors of overhead power lines of any voltage level. </a:t>
            </a:r>
            <a:r>
              <a:rPr kumimoji="0" lang="en-US" altLang="x-none" b="0" i="0" u="none" strike="noStrike" cap="none" normalizeH="0" baseline="0" dirty="0">
                <a:ln>
                  <a:noFill/>
                </a:ln>
                <a:effectLst/>
              </a:rPr>
              <a:t/>
            </a:r>
            <a:br>
              <a:rPr kumimoji="0" lang="en-US" altLang="x-none" b="0" i="0" u="none" strike="noStrike" cap="none" normalizeH="0" baseline="0" dirty="0">
                <a:ln>
                  <a:noFill/>
                </a:ln>
                <a:effectLst/>
              </a:rPr>
            </a:br>
            <a:endParaRPr lang="en-US" dirty="0"/>
          </a:p>
        </p:txBody>
      </p:sp>
      <p:graphicFrame>
        <p:nvGraphicFramePr>
          <p:cNvPr id="4" name="Content Placeholder 3">
            <a:extLst>
              <a:ext uri="{FF2B5EF4-FFF2-40B4-BE49-F238E27FC236}">
                <a16:creationId xmlns:a16="http://schemas.microsoft.com/office/drawing/2014/main" xmlns="" id="{CE94059D-6F01-48AE-8DB4-46B481071166}"/>
              </a:ext>
            </a:extLst>
          </p:cNvPr>
          <p:cNvGraphicFramePr>
            <a:graphicFrameLocks noGrp="1"/>
          </p:cNvGraphicFramePr>
          <p:nvPr>
            <p:ph idx="1"/>
          </p:nvPr>
        </p:nvGraphicFramePr>
        <p:xfrm>
          <a:off x="5343085" y="1693570"/>
          <a:ext cx="6123234" cy="3938604"/>
        </p:xfrm>
        <a:graphic>
          <a:graphicData uri="http://schemas.openxmlformats.org/drawingml/2006/table">
            <a:tbl>
              <a:tblPr firstRow="1" firstCol="1" bandRow="1">
                <a:tableStyleId>{5C22544A-7EE6-4342-B048-85BDC9FD1C3A}</a:tableStyleId>
              </a:tblPr>
              <a:tblGrid>
                <a:gridCol w="2032844">
                  <a:extLst>
                    <a:ext uri="{9D8B030D-6E8A-4147-A177-3AD203B41FA5}">
                      <a16:colId xmlns:a16="http://schemas.microsoft.com/office/drawing/2014/main" xmlns="" val="2824257790"/>
                    </a:ext>
                  </a:extLst>
                </a:gridCol>
                <a:gridCol w="1540731">
                  <a:extLst>
                    <a:ext uri="{9D8B030D-6E8A-4147-A177-3AD203B41FA5}">
                      <a16:colId xmlns:a16="http://schemas.microsoft.com/office/drawing/2014/main" xmlns="" val="1993874733"/>
                    </a:ext>
                  </a:extLst>
                </a:gridCol>
                <a:gridCol w="2549659">
                  <a:extLst>
                    <a:ext uri="{9D8B030D-6E8A-4147-A177-3AD203B41FA5}">
                      <a16:colId xmlns:a16="http://schemas.microsoft.com/office/drawing/2014/main" xmlns="" val="4225800570"/>
                    </a:ext>
                  </a:extLst>
                </a:gridCol>
              </a:tblGrid>
              <a:tr h="2826232">
                <a:tc>
                  <a:txBody>
                    <a:bodyPr/>
                    <a:lstStyle/>
                    <a:p>
                      <a:pPr>
                        <a:lnSpc>
                          <a:spcPct val="107000"/>
                        </a:lnSpc>
                        <a:spcAft>
                          <a:spcPts val="0"/>
                        </a:spcAft>
                      </a:pPr>
                      <a:r>
                        <a:rPr lang="en-US" sz="3100">
                          <a:effectLst/>
                          <a:latin typeface="Tahoma" panose="020B0604030504040204" pitchFamily="34" charset="0"/>
                          <a:ea typeface="Tahoma" panose="020B0604030504040204" pitchFamily="34" charset="0"/>
                          <a:cs typeface="Tahoma" panose="020B0604030504040204" pitchFamily="34" charset="0"/>
                        </a:rPr>
                        <a:t>Voltage level (kV)</a:t>
                      </a:r>
                      <a:endParaRPr lang="x-none" sz="2600">
                        <a:effectLst/>
                        <a:latin typeface="Tahoma" panose="020B0604030504040204" pitchFamily="34" charset="0"/>
                        <a:ea typeface="Tahoma" panose="020B0604030504040204" pitchFamily="34" charset="0"/>
                        <a:cs typeface="Tahoma" panose="020B0604030504040204" pitchFamily="34" charset="0"/>
                      </a:endParaRPr>
                    </a:p>
                  </a:txBody>
                  <a:tcPr marL="74881" marR="74881" marT="0" marB="0"/>
                </a:tc>
                <a:tc>
                  <a:txBody>
                    <a:bodyPr/>
                    <a:lstStyle/>
                    <a:p>
                      <a:pPr>
                        <a:lnSpc>
                          <a:spcPct val="107000"/>
                        </a:lnSpc>
                        <a:spcAft>
                          <a:spcPts val="0"/>
                        </a:spcAft>
                      </a:pPr>
                      <a:r>
                        <a:rPr lang="en-US" sz="3100">
                          <a:effectLst/>
                          <a:latin typeface="Tahoma" panose="020B0604030504040204" pitchFamily="34" charset="0"/>
                          <a:ea typeface="Tahoma" panose="020B0604030504040204" pitchFamily="34" charset="0"/>
                          <a:cs typeface="Tahoma" panose="020B0604030504040204" pitchFamily="34" charset="0"/>
                        </a:rPr>
                        <a:t>Right of Way (m)</a:t>
                      </a:r>
                      <a:endParaRPr lang="x-none" sz="2600">
                        <a:effectLst/>
                        <a:latin typeface="Tahoma" panose="020B0604030504040204" pitchFamily="34" charset="0"/>
                        <a:ea typeface="Tahoma" panose="020B0604030504040204" pitchFamily="34" charset="0"/>
                        <a:cs typeface="Tahoma" panose="020B0604030504040204" pitchFamily="34" charset="0"/>
                      </a:endParaRPr>
                    </a:p>
                  </a:txBody>
                  <a:tcPr marL="74881" marR="74881" marT="0" marB="0"/>
                </a:tc>
                <a:tc>
                  <a:txBody>
                    <a:bodyPr/>
                    <a:lstStyle/>
                    <a:p>
                      <a:pPr>
                        <a:lnSpc>
                          <a:spcPct val="107000"/>
                        </a:lnSpc>
                        <a:spcAft>
                          <a:spcPts val="0"/>
                        </a:spcAft>
                      </a:pPr>
                      <a:r>
                        <a:rPr lang="en-US" sz="3100" dirty="0">
                          <a:effectLst/>
                          <a:latin typeface="Tahoma" panose="020B0604030504040204" pitchFamily="34" charset="0"/>
                          <a:ea typeface="Tahoma" panose="020B0604030504040204" pitchFamily="34" charset="0"/>
                          <a:cs typeface="Tahoma" panose="020B0604030504040204" pitchFamily="34" charset="0"/>
                        </a:rPr>
                        <a:t>Middle of conductor to structure (m)</a:t>
                      </a:r>
                      <a:endParaRPr lang="x-none" sz="2600" dirty="0">
                        <a:effectLst/>
                        <a:latin typeface="Tahoma" panose="020B0604030504040204" pitchFamily="34" charset="0"/>
                        <a:ea typeface="Tahoma" panose="020B0604030504040204" pitchFamily="34" charset="0"/>
                        <a:cs typeface="Tahoma" panose="020B0604030504040204" pitchFamily="34" charset="0"/>
                      </a:endParaRPr>
                    </a:p>
                  </a:txBody>
                  <a:tcPr marL="74881" marR="74881" marT="0" marB="0"/>
                </a:tc>
                <a:extLst>
                  <a:ext uri="{0D108BD9-81ED-4DB2-BD59-A6C34878D82A}">
                    <a16:rowId xmlns:a16="http://schemas.microsoft.com/office/drawing/2014/main" xmlns="" val="4002601270"/>
                  </a:ext>
                </a:extLst>
              </a:tr>
              <a:tr h="556186">
                <a:tc>
                  <a:txBody>
                    <a:bodyPr/>
                    <a:lstStyle/>
                    <a:p>
                      <a:pPr>
                        <a:lnSpc>
                          <a:spcPct val="107000"/>
                        </a:lnSpc>
                        <a:spcAft>
                          <a:spcPts val="0"/>
                        </a:spcAft>
                      </a:pPr>
                      <a:r>
                        <a:rPr lang="en-US" sz="3100">
                          <a:effectLst/>
                          <a:latin typeface="Tahoma" panose="020B0604030504040204" pitchFamily="34" charset="0"/>
                          <a:ea typeface="Tahoma" panose="020B0604030504040204" pitchFamily="34" charset="0"/>
                          <a:cs typeface="Tahoma" panose="020B0604030504040204" pitchFamily="34" charset="0"/>
                        </a:rPr>
                        <a:t>11</a:t>
                      </a:r>
                      <a:endParaRPr lang="x-none" sz="2600">
                        <a:effectLst/>
                        <a:latin typeface="Tahoma" panose="020B0604030504040204" pitchFamily="34" charset="0"/>
                        <a:ea typeface="Tahoma" panose="020B0604030504040204" pitchFamily="34" charset="0"/>
                        <a:cs typeface="Tahoma" panose="020B0604030504040204" pitchFamily="34" charset="0"/>
                      </a:endParaRPr>
                    </a:p>
                  </a:txBody>
                  <a:tcPr marL="74881" marR="74881" marT="0" marB="0"/>
                </a:tc>
                <a:tc>
                  <a:txBody>
                    <a:bodyPr/>
                    <a:lstStyle/>
                    <a:p>
                      <a:pPr>
                        <a:lnSpc>
                          <a:spcPct val="107000"/>
                        </a:lnSpc>
                        <a:spcAft>
                          <a:spcPts val="0"/>
                        </a:spcAft>
                      </a:pPr>
                      <a:r>
                        <a:rPr lang="en-US" sz="3100">
                          <a:effectLst/>
                          <a:latin typeface="Tahoma" panose="020B0604030504040204" pitchFamily="34" charset="0"/>
                          <a:ea typeface="Tahoma" panose="020B0604030504040204" pitchFamily="34" charset="0"/>
                          <a:cs typeface="Tahoma" panose="020B0604030504040204" pitchFamily="34" charset="0"/>
                        </a:rPr>
                        <a:t>11</a:t>
                      </a:r>
                      <a:endParaRPr lang="x-none" sz="2600">
                        <a:effectLst/>
                        <a:latin typeface="Tahoma" panose="020B0604030504040204" pitchFamily="34" charset="0"/>
                        <a:ea typeface="Tahoma" panose="020B0604030504040204" pitchFamily="34" charset="0"/>
                        <a:cs typeface="Tahoma" panose="020B0604030504040204" pitchFamily="34" charset="0"/>
                      </a:endParaRPr>
                    </a:p>
                  </a:txBody>
                  <a:tcPr marL="74881" marR="74881" marT="0" marB="0"/>
                </a:tc>
                <a:tc>
                  <a:txBody>
                    <a:bodyPr/>
                    <a:lstStyle/>
                    <a:p>
                      <a:pPr>
                        <a:lnSpc>
                          <a:spcPct val="107000"/>
                        </a:lnSpc>
                        <a:spcAft>
                          <a:spcPts val="0"/>
                        </a:spcAft>
                      </a:pPr>
                      <a:r>
                        <a:rPr lang="en-US" sz="3100">
                          <a:effectLst/>
                          <a:latin typeface="Tahoma" panose="020B0604030504040204" pitchFamily="34" charset="0"/>
                          <a:ea typeface="Tahoma" panose="020B0604030504040204" pitchFamily="34" charset="0"/>
                          <a:cs typeface="Tahoma" panose="020B0604030504040204" pitchFamily="34" charset="0"/>
                        </a:rPr>
                        <a:t>5.5</a:t>
                      </a:r>
                      <a:endParaRPr lang="x-none" sz="2600">
                        <a:effectLst/>
                        <a:latin typeface="Tahoma" panose="020B0604030504040204" pitchFamily="34" charset="0"/>
                        <a:ea typeface="Tahoma" panose="020B0604030504040204" pitchFamily="34" charset="0"/>
                        <a:cs typeface="Tahoma" panose="020B0604030504040204" pitchFamily="34" charset="0"/>
                      </a:endParaRPr>
                    </a:p>
                  </a:txBody>
                  <a:tcPr marL="74881" marR="74881" marT="0" marB="0"/>
                </a:tc>
                <a:extLst>
                  <a:ext uri="{0D108BD9-81ED-4DB2-BD59-A6C34878D82A}">
                    <a16:rowId xmlns:a16="http://schemas.microsoft.com/office/drawing/2014/main" xmlns="" val="3546391602"/>
                  </a:ext>
                </a:extLst>
              </a:tr>
              <a:tr h="556186">
                <a:tc>
                  <a:txBody>
                    <a:bodyPr/>
                    <a:lstStyle/>
                    <a:p>
                      <a:pPr>
                        <a:lnSpc>
                          <a:spcPct val="107000"/>
                        </a:lnSpc>
                        <a:spcAft>
                          <a:spcPts val="0"/>
                        </a:spcAft>
                      </a:pPr>
                      <a:r>
                        <a:rPr lang="en-US" sz="3100">
                          <a:effectLst/>
                          <a:latin typeface="Tahoma" panose="020B0604030504040204" pitchFamily="34" charset="0"/>
                          <a:ea typeface="Tahoma" panose="020B0604030504040204" pitchFamily="34" charset="0"/>
                          <a:cs typeface="Tahoma" panose="020B0604030504040204" pitchFamily="34" charset="0"/>
                        </a:rPr>
                        <a:t>33</a:t>
                      </a:r>
                      <a:endParaRPr lang="x-none" sz="2600">
                        <a:effectLst/>
                        <a:latin typeface="Tahoma" panose="020B0604030504040204" pitchFamily="34" charset="0"/>
                        <a:ea typeface="Tahoma" panose="020B0604030504040204" pitchFamily="34" charset="0"/>
                        <a:cs typeface="Tahoma" panose="020B0604030504040204" pitchFamily="34" charset="0"/>
                      </a:endParaRPr>
                    </a:p>
                  </a:txBody>
                  <a:tcPr marL="74881" marR="74881" marT="0" marB="0"/>
                </a:tc>
                <a:tc>
                  <a:txBody>
                    <a:bodyPr/>
                    <a:lstStyle/>
                    <a:p>
                      <a:pPr>
                        <a:lnSpc>
                          <a:spcPct val="107000"/>
                        </a:lnSpc>
                        <a:spcAft>
                          <a:spcPts val="0"/>
                        </a:spcAft>
                      </a:pPr>
                      <a:r>
                        <a:rPr lang="en-US" sz="3100">
                          <a:effectLst/>
                          <a:latin typeface="Tahoma" panose="020B0604030504040204" pitchFamily="34" charset="0"/>
                          <a:ea typeface="Tahoma" panose="020B0604030504040204" pitchFamily="34" charset="0"/>
                          <a:cs typeface="Tahoma" panose="020B0604030504040204" pitchFamily="34" charset="0"/>
                        </a:rPr>
                        <a:t>11</a:t>
                      </a:r>
                      <a:endParaRPr lang="x-none" sz="2600">
                        <a:effectLst/>
                        <a:latin typeface="Tahoma" panose="020B0604030504040204" pitchFamily="34" charset="0"/>
                        <a:ea typeface="Tahoma" panose="020B0604030504040204" pitchFamily="34" charset="0"/>
                        <a:cs typeface="Tahoma" panose="020B0604030504040204" pitchFamily="34" charset="0"/>
                      </a:endParaRPr>
                    </a:p>
                  </a:txBody>
                  <a:tcPr marL="74881" marR="74881" marT="0" marB="0"/>
                </a:tc>
                <a:tc>
                  <a:txBody>
                    <a:bodyPr/>
                    <a:lstStyle/>
                    <a:p>
                      <a:pPr>
                        <a:lnSpc>
                          <a:spcPct val="107000"/>
                        </a:lnSpc>
                        <a:spcAft>
                          <a:spcPts val="0"/>
                        </a:spcAft>
                      </a:pPr>
                      <a:r>
                        <a:rPr lang="en-US" sz="3100" dirty="0">
                          <a:effectLst/>
                          <a:latin typeface="Tahoma" panose="020B0604030504040204" pitchFamily="34" charset="0"/>
                          <a:ea typeface="Tahoma" panose="020B0604030504040204" pitchFamily="34" charset="0"/>
                          <a:cs typeface="Tahoma" panose="020B0604030504040204" pitchFamily="34" charset="0"/>
                        </a:rPr>
                        <a:t>5.5</a:t>
                      </a:r>
                      <a:endParaRPr lang="x-none" sz="2600" dirty="0">
                        <a:effectLst/>
                        <a:latin typeface="Tahoma" panose="020B0604030504040204" pitchFamily="34" charset="0"/>
                        <a:ea typeface="Tahoma" panose="020B0604030504040204" pitchFamily="34" charset="0"/>
                        <a:cs typeface="Tahoma" panose="020B0604030504040204" pitchFamily="34" charset="0"/>
                      </a:endParaRPr>
                    </a:p>
                  </a:txBody>
                  <a:tcPr marL="74881" marR="74881" marT="0" marB="0"/>
                </a:tc>
                <a:extLst>
                  <a:ext uri="{0D108BD9-81ED-4DB2-BD59-A6C34878D82A}">
                    <a16:rowId xmlns:a16="http://schemas.microsoft.com/office/drawing/2014/main" xmlns="" val="3464625324"/>
                  </a:ext>
                </a:extLst>
              </a:tr>
            </a:tbl>
          </a:graphicData>
        </a:graphic>
      </p:graphicFrame>
    </p:spTree>
    <p:extLst>
      <p:ext uri="{BB962C8B-B14F-4D97-AF65-F5344CB8AC3E}">
        <p14:creationId xmlns:p14="http://schemas.microsoft.com/office/powerpoint/2010/main" val="1622062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B45332-7DE7-4721-83DB-2F94E3EF5310}"/>
              </a:ext>
            </a:extLst>
          </p:cNvPr>
          <p:cNvSpPr>
            <a:spLocks noGrp="1"/>
          </p:cNvSpPr>
          <p:nvPr>
            <p:ph type="title"/>
          </p:nvPr>
        </p:nvSpPr>
        <p:spPr>
          <a:xfrm>
            <a:off x="886692" y="395655"/>
            <a:ext cx="4997189" cy="817342"/>
          </a:xfrm>
        </p:spPr>
        <p:txBody>
          <a:bodyPr anchor="b">
            <a:normAutofit fontScale="90000"/>
          </a:bodyPr>
          <a:lstStyle/>
          <a:p>
            <a:r>
              <a:rPr lang="en-US" sz="4800" b="1" dirty="0">
                <a:latin typeface="Tahoma" panose="020B0604030504040204" pitchFamily="34" charset="0"/>
                <a:ea typeface="Tahoma" panose="020B0604030504040204" pitchFamily="34" charset="0"/>
                <a:cs typeface="Tahoma" panose="020B0604030504040204" pitchFamily="34" charset="0"/>
              </a:rPr>
              <a:t>Type of Faults:</a:t>
            </a:r>
            <a:endParaRPr lang="x-none" sz="4800" dirty="0"/>
          </a:p>
        </p:txBody>
      </p:sp>
      <p:sp>
        <p:nvSpPr>
          <p:cNvPr id="3" name="Content Placeholder 2">
            <a:extLst>
              <a:ext uri="{FF2B5EF4-FFF2-40B4-BE49-F238E27FC236}">
                <a16:creationId xmlns:a16="http://schemas.microsoft.com/office/drawing/2014/main" xmlns="" id="{4AB7F9B1-AE8E-4D3B-BA68-C2085F543788}"/>
              </a:ext>
            </a:extLst>
          </p:cNvPr>
          <p:cNvSpPr>
            <a:spLocks noGrp="1"/>
          </p:cNvSpPr>
          <p:nvPr>
            <p:ph idx="1"/>
          </p:nvPr>
        </p:nvSpPr>
        <p:spPr>
          <a:xfrm>
            <a:off x="559557" y="1337481"/>
            <a:ext cx="11259403" cy="4569656"/>
          </a:xfrm>
        </p:spPr>
        <p:txBody>
          <a:bodyPr>
            <a:normAutofit/>
          </a:bodyPr>
          <a:lstStyle/>
          <a:p>
            <a:pPr marL="0" indent="0" algn="just">
              <a:buNone/>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Faults on overhead lines fall into one of three categories. They are transient, semi-permanent and permanent. 80-90% of fault on any overhead line network are transient in nature. The remaining 10%-20% of faults are either semi-permanent or permanent. </a:t>
            </a:r>
            <a:endParaRPr lang="x-none"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Transient fault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 transient faults are faults that are expected to be cleared automatically, and these do not require any attempt for fault rectification. It can be like a lightning strike or an insulator flash over that is cleared by tripping of circuit breaker and does not re occur when the line is energized again. E. g, momentary tree contact, bird or other animal contact, lightning strike, and conductor clashing.</a:t>
            </a:r>
            <a:endParaRPr lang="x-none"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x-none" sz="1300" dirty="0"/>
          </a:p>
        </p:txBody>
      </p:sp>
    </p:spTree>
    <p:extLst>
      <p:ext uri="{BB962C8B-B14F-4D97-AF65-F5344CB8AC3E}">
        <p14:creationId xmlns:p14="http://schemas.microsoft.com/office/powerpoint/2010/main" val="1884925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B45332-7DE7-4721-83DB-2F94E3EF5310}"/>
              </a:ext>
            </a:extLst>
          </p:cNvPr>
          <p:cNvSpPr>
            <a:spLocks noGrp="1"/>
          </p:cNvSpPr>
          <p:nvPr>
            <p:ph type="title"/>
          </p:nvPr>
        </p:nvSpPr>
        <p:spPr>
          <a:xfrm>
            <a:off x="2897936" y="395655"/>
            <a:ext cx="6611012" cy="872760"/>
          </a:xfrm>
        </p:spPr>
        <p:txBody>
          <a:bodyPr anchor="b">
            <a:norm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Type of Faults:</a:t>
            </a:r>
            <a:endParaRPr lang="x-none" sz="4800" dirty="0"/>
          </a:p>
        </p:txBody>
      </p:sp>
      <p:sp>
        <p:nvSpPr>
          <p:cNvPr id="3" name="Content Placeholder 2">
            <a:extLst>
              <a:ext uri="{FF2B5EF4-FFF2-40B4-BE49-F238E27FC236}">
                <a16:creationId xmlns:a16="http://schemas.microsoft.com/office/drawing/2014/main" xmlns="" id="{4AB7F9B1-AE8E-4D3B-BA68-C2085F543788}"/>
              </a:ext>
            </a:extLst>
          </p:cNvPr>
          <p:cNvSpPr>
            <a:spLocks noGrp="1"/>
          </p:cNvSpPr>
          <p:nvPr>
            <p:ph idx="1"/>
          </p:nvPr>
        </p:nvSpPr>
        <p:spPr>
          <a:xfrm>
            <a:off x="595983" y="1832729"/>
            <a:ext cx="11000034" cy="4049456"/>
          </a:xfrm>
        </p:spPr>
        <p:txBody>
          <a:bodyPr>
            <a:normAutofit lnSpcReduction="10000"/>
          </a:bodyPr>
          <a:lstStyle/>
          <a:p>
            <a:pPr algn="just"/>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Semi-permanent faults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are also transient in nature but there take few moments to remove. E g, A branch falling on the line. This kind of fault will not be cleared by subsequent tripping and auto-reclosing, but a time delayed trip will allow the branch to be burned out fully. </a:t>
            </a:r>
            <a:endParaRPr lang="x-none"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Permanent faults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 permanent fault is one which is not cleared by tripping and reclosing. E g, Careless motor vehicle drivers, Operating error: leaving earths connected, Equipment Failure.</a:t>
            </a:r>
            <a:endParaRPr lang="x-none"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x-none" sz="1800" dirty="0"/>
          </a:p>
        </p:txBody>
      </p:sp>
    </p:spTree>
    <p:extLst>
      <p:ext uri="{BB962C8B-B14F-4D97-AF65-F5344CB8AC3E}">
        <p14:creationId xmlns:p14="http://schemas.microsoft.com/office/powerpoint/2010/main" val="2910852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4212" y="685799"/>
            <a:ext cx="3747111" cy="4892040"/>
          </a:xfrm>
        </p:spPr>
        <p:txBody>
          <a:bodyPr>
            <a:normAutofit/>
          </a:bodyPr>
          <a:lstStyle/>
          <a:p>
            <a:pPr algn="r"/>
            <a:r>
              <a:rPr lang="en-GB" b="1" dirty="0"/>
              <a:t>DISTRIBUTION SUBSTATION</a:t>
            </a:r>
            <a:br>
              <a:rPr lang="en-GB" b="1" dirty="0"/>
            </a:br>
            <a:endParaRPr lang="en-US"/>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9"/>
            <a:ext cx="6288260" cy="5878774"/>
          </a:xfrm>
        </p:spPr>
        <p:txBody>
          <a:bodyPr>
            <a:noAutofit/>
          </a:bodyPr>
          <a:lstStyle/>
          <a:p>
            <a:pPr algn="just">
              <a:buNone/>
            </a:pPr>
            <a:r>
              <a:rPr lang="en-GB" sz="2400" dirty="0">
                <a:solidFill>
                  <a:schemeClr val="tx1"/>
                </a:solidFill>
              </a:rPr>
              <a:t>	</a:t>
            </a:r>
            <a:r>
              <a:rPr lang="en-GB" sz="2800" dirty="0">
                <a:solidFill>
                  <a:schemeClr val="tx1"/>
                </a:solidFill>
              </a:rPr>
              <a:t>This is where the transformer switching, and protection equipment are installed. </a:t>
            </a:r>
            <a:r>
              <a:rPr lang="en-US" sz="2800" dirty="0">
                <a:solidFill>
                  <a:schemeClr val="tx1"/>
                </a:solidFill>
              </a:rPr>
              <a:t>T</a:t>
            </a:r>
            <a:r>
              <a:rPr lang="en-GB" sz="2800" dirty="0">
                <a:solidFill>
                  <a:schemeClr val="tx1"/>
                </a:solidFill>
              </a:rPr>
              <a:t>he distribution substation have step down transformers, a few incoming high voltage transmission lines and several outgoing medium voltage overhead lines for underground cables.</a:t>
            </a:r>
            <a:r>
              <a:rPr lang="en-US" sz="2800" dirty="0">
                <a:solidFill>
                  <a:schemeClr val="tx1"/>
                </a:solidFill>
              </a:rPr>
              <a:t> </a:t>
            </a:r>
            <a:endParaRPr lang="en-GB" sz="2800" dirty="0">
              <a:solidFill>
                <a:schemeClr val="tx1"/>
              </a:solidFill>
            </a:endParaRPr>
          </a:p>
          <a:p>
            <a:pPr>
              <a:buNone/>
            </a:pPr>
            <a:endParaRPr lang="en-GB" sz="2400" dirty="0">
              <a:solidFill>
                <a:schemeClr val="tx1"/>
              </a:solidFill>
            </a:endParaRPr>
          </a:p>
          <a:p>
            <a:endParaRPr lang="en-US" sz="2400" dirty="0">
              <a:solidFill>
                <a:schemeClr val="tx1"/>
              </a:solidFill>
            </a:endParaRPr>
          </a:p>
        </p:txBody>
      </p:sp>
    </p:spTree>
    <p:extLst>
      <p:ext uri="{BB962C8B-B14F-4D97-AF65-F5344CB8AC3E}">
        <p14:creationId xmlns:p14="http://schemas.microsoft.com/office/powerpoint/2010/main" val="3106350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4212" y="685799"/>
            <a:ext cx="3747111" cy="4892040"/>
          </a:xfrm>
        </p:spPr>
        <p:txBody>
          <a:bodyPr>
            <a:normAutofit/>
          </a:bodyPr>
          <a:lstStyle/>
          <a:p>
            <a:pPr algn="r"/>
            <a:r>
              <a:rPr lang="en-GB" b="1" dirty="0"/>
              <a:t>DISTRIBUTION SUBSTATION</a:t>
            </a:r>
            <a:br>
              <a:rPr lang="en-GB" b="1" dirty="0"/>
            </a:br>
            <a:endParaRPr lang="en-US"/>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9"/>
            <a:ext cx="6288260" cy="5878774"/>
          </a:xfrm>
        </p:spPr>
        <p:txBody>
          <a:bodyPr>
            <a:noAutofit/>
          </a:bodyPr>
          <a:lstStyle/>
          <a:p>
            <a:pPr algn="just">
              <a:buNone/>
            </a:pPr>
            <a:r>
              <a:rPr lang="en-GB" sz="2400" dirty="0">
                <a:solidFill>
                  <a:schemeClr val="tx1"/>
                </a:solidFill>
              </a:rPr>
              <a:t>	</a:t>
            </a:r>
            <a:r>
              <a:rPr lang="en-US" sz="2800" dirty="0">
                <a:solidFill>
                  <a:schemeClr val="tx1"/>
                </a:solidFill>
              </a:rPr>
              <a:t>D</a:t>
            </a:r>
            <a:r>
              <a:rPr lang="en-GB" sz="2800" dirty="0" err="1">
                <a:solidFill>
                  <a:schemeClr val="tx1"/>
                </a:solidFill>
              </a:rPr>
              <a:t>istribution</a:t>
            </a:r>
            <a:r>
              <a:rPr lang="en-GB" sz="2800" dirty="0">
                <a:solidFill>
                  <a:schemeClr val="tx1"/>
                </a:solidFill>
              </a:rPr>
              <a:t> substations serve as a source of energy supply for the local areas of distribution in which they are located. </a:t>
            </a:r>
            <a:r>
              <a:rPr lang="en-US" sz="2800" dirty="0">
                <a:solidFill>
                  <a:schemeClr val="tx1"/>
                </a:solidFill>
              </a:rPr>
              <a:t>T</a:t>
            </a:r>
            <a:r>
              <a:rPr lang="en-GB" sz="2800" dirty="0">
                <a:solidFill>
                  <a:schemeClr val="tx1"/>
                </a:solidFill>
              </a:rPr>
              <a:t>here main function is to receive energy transmitted at high voltage, reduce the voltage to a value appropriate for local distribution. </a:t>
            </a:r>
            <a:r>
              <a:rPr lang="en-US" sz="2800" dirty="0">
                <a:solidFill>
                  <a:schemeClr val="tx1"/>
                </a:solidFill>
              </a:rPr>
              <a:t>T</a:t>
            </a:r>
            <a:r>
              <a:rPr lang="en-GB" sz="2800" dirty="0">
                <a:solidFill>
                  <a:schemeClr val="tx1"/>
                </a:solidFill>
              </a:rPr>
              <a:t>hey also provide points where safety devices may be installed to disconnect equipment or circuits in the event of fault. </a:t>
            </a:r>
          </a:p>
          <a:p>
            <a:pPr>
              <a:buNone/>
            </a:pPr>
            <a:endParaRPr lang="en-GB" sz="2400" dirty="0">
              <a:solidFill>
                <a:schemeClr val="tx1"/>
              </a:solidFill>
            </a:endParaRPr>
          </a:p>
          <a:p>
            <a:pPr>
              <a:buNone/>
            </a:pPr>
            <a:endParaRPr lang="en-GB" sz="2400" dirty="0">
              <a:solidFill>
                <a:schemeClr val="tx1"/>
              </a:solidFill>
            </a:endParaRPr>
          </a:p>
          <a:p>
            <a:endParaRPr lang="en-US" sz="2400" dirty="0">
              <a:solidFill>
                <a:schemeClr val="tx1"/>
              </a:solidFill>
            </a:endParaRPr>
          </a:p>
        </p:txBody>
      </p:sp>
    </p:spTree>
    <p:extLst>
      <p:ext uri="{BB962C8B-B14F-4D97-AF65-F5344CB8AC3E}">
        <p14:creationId xmlns:p14="http://schemas.microsoft.com/office/powerpoint/2010/main" val="2467895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4212" y="685799"/>
            <a:ext cx="3747111" cy="4892040"/>
          </a:xfrm>
        </p:spPr>
        <p:txBody>
          <a:bodyPr>
            <a:normAutofit/>
          </a:bodyPr>
          <a:lstStyle/>
          <a:p>
            <a:pPr algn="r"/>
            <a:r>
              <a:rPr lang="en-GB" b="1" dirty="0"/>
              <a:t>DISTRIBUTION SUBSTATION</a:t>
            </a:r>
            <a:br>
              <a:rPr lang="en-GB" b="1" dirty="0"/>
            </a:br>
            <a:endParaRPr lang="en-US" dirty="0"/>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9"/>
            <a:ext cx="6288260" cy="4892040"/>
          </a:xfrm>
        </p:spPr>
        <p:txBody>
          <a:bodyPr>
            <a:normAutofit/>
          </a:bodyPr>
          <a:lstStyle/>
          <a:p>
            <a:pPr>
              <a:buNone/>
            </a:pPr>
            <a:endParaRPr lang="en-GB" dirty="0">
              <a:solidFill>
                <a:schemeClr val="tx1"/>
              </a:solidFill>
            </a:endParaRPr>
          </a:p>
          <a:p>
            <a:pPr>
              <a:buNone/>
            </a:pPr>
            <a:r>
              <a:rPr lang="en-GB" sz="2400" b="1" dirty="0">
                <a:solidFill>
                  <a:schemeClr val="tx1"/>
                </a:solidFill>
              </a:rPr>
              <a:t>THE DISTRIBUTION VOLTAGE LEVELS:</a:t>
            </a:r>
          </a:p>
          <a:p>
            <a:pPr>
              <a:buNone/>
            </a:pPr>
            <a:endParaRPr lang="en-GB" b="1" dirty="0">
              <a:solidFill>
                <a:schemeClr val="tx1"/>
              </a:solidFill>
            </a:endParaRPr>
          </a:p>
          <a:p>
            <a:pPr>
              <a:buFont typeface="Wingdings" panose="05000000000000000000" pitchFamily="2" charset="2"/>
              <a:buChar char="§"/>
            </a:pPr>
            <a:r>
              <a:rPr lang="en-GB" sz="2400" dirty="0">
                <a:solidFill>
                  <a:schemeClr val="tx1"/>
                </a:solidFill>
              </a:rPr>
              <a:t>Primary injection substation, ( 33/11kV system)</a:t>
            </a:r>
          </a:p>
          <a:p>
            <a:pPr>
              <a:buFont typeface="Wingdings" panose="05000000000000000000" pitchFamily="2" charset="2"/>
              <a:buChar char="§"/>
            </a:pPr>
            <a:r>
              <a:rPr lang="en-GB" sz="2400" dirty="0">
                <a:solidFill>
                  <a:schemeClr val="tx1"/>
                </a:solidFill>
              </a:rPr>
              <a:t>Distribution substation , (11/0.4/0.23kV system)</a:t>
            </a:r>
          </a:p>
          <a:p>
            <a:endParaRPr lang="en-US" dirty="0">
              <a:solidFill>
                <a:schemeClr val="tx1"/>
              </a:solidFill>
            </a:endParaRPr>
          </a:p>
        </p:txBody>
      </p:sp>
    </p:spTree>
    <p:extLst>
      <p:ext uri="{BB962C8B-B14F-4D97-AF65-F5344CB8AC3E}">
        <p14:creationId xmlns:p14="http://schemas.microsoft.com/office/powerpoint/2010/main" val="35482516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4212" y="685799"/>
            <a:ext cx="3747111" cy="4892040"/>
          </a:xfrm>
        </p:spPr>
        <p:txBody>
          <a:bodyPr>
            <a:normAutofit/>
          </a:bodyPr>
          <a:lstStyle/>
          <a:p>
            <a:pPr algn="r"/>
            <a:r>
              <a:rPr lang="en-GB" b="1" dirty="0"/>
              <a:t>Distribution Transformer</a:t>
            </a:r>
            <a:endParaRPr lang="en-US"/>
          </a:p>
        </p:txBody>
      </p:sp>
      <p:cxnSp>
        <p:nvCxnSpPr>
          <p:cNvPr id="17" name="Straight Connector 16">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9"/>
            <a:ext cx="6288260" cy="4892040"/>
          </a:xfrm>
        </p:spPr>
        <p:txBody>
          <a:bodyPr>
            <a:normAutofit/>
          </a:bodyPr>
          <a:lstStyle/>
          <a:p>
            <a:pPr>
              <a:buNone/>
            </a:pPr>
            <a:r>
              <a:rPr lang="en-GB" b="1" dirty="0">
                <a:solidFill>
                  <a:schemeClr val="tx1"/>
                </a:solidFill>
              </a:rPr>
              <a:t>Distribution Transformer Capacity ;</a:t>
            </a:r>
          </a:p>
          <a:p>
            <a:pPr>
              <a:buNone/>
            </a:pPr>
            <a:r>
              <a:rPr lang="en-GB" dirty="0">
                <a:solidFill>
                  <a:schemeClr val="tx1"/>
                </a:solidFill>
              </a:rPr>
              <a:t>25, 50,100, 200, 300, 500kVA  respectively</a:t>
            </a:r>
          </a:p>
          <a:p>
            <a:pPr>
              <a:buNone/>
            </a:pPr>
            <a:endParaRPr lang="en-GB" dirty="0">
              <a:solidFill>
                <a:schemeClr val="tx1"/>
              </a:solidFill>
            </a:endParaRPr>
          </a:p>
          <a:p>
            <a:pPr>
              <a:buNone/>
            </a:pPr>
            <a:r>
              <a:rPr lang="en-US" b="1" dirty="0">
                <a:solidFill>
                  <a:schemeClr val="tx1"/>
                </a:solidFill>
              </a:rPr>
              <a:t>D</a:t>
            </a:r>
            <a:r>
              <a:rPr lang="en-GB" b="1" dirty="0" err="1">
                <a:solidFill>
                  <a:schemeClr val="tx1"/>
                </a:solidFill>
              </a:rPr>
              <a:t>istribution</a:t>
            </a:r>
            <a:r>
              <a:rPr lang="en-GB" b="1" dirty="0">
                <a:solidFill>
                  <a:schemeClr val="tx1"/>
                </a:solidFill>
              </a:rPr>
              <a:t> transformer,</a:t>
            </a:r>
          </a:p>
          <a:p>
            <a:pPr>
              <a:buNone/>
            </a:pPr>
            <a:r>
              <a:rPr lang="en-GB" b="1" dirty="0">
                <a:solidFill>
                  <a:schemeClr val="tx1"/>
                </a:solidFill>
              </a:rPr>
              <a:t>Primary transformer </a:t>
            </a:r>
            <a:r>
              <a:rPr lang="en-US" b="1" dirty="0">
                <a:solidFill>
                  <a:schemeClr val="tx1"/>
                </a:solidFill>
              </a:rPr>
              <a:t>–</a:t>
            </a:r>
            <a:r>
              <a:rPr lang="en-GB" b="1" dirty="0">
                <a:solidFill>
                  <a:schemeClr val="tx1"/>
                </a:solidFill>
              </a:rPr>
              <a:t> </a:t>
            </a:r>
            <a:r>
              <a:rPr lang="en-GB" dirty="0">
                <a:solidFill>
                  <a:schemeClr val="tx1"/>
                </a:solidFill>
              </a:rPr>
              <a:t>power ratings of 1 MVA to 7.5 MVA, 33/11kV voltage ratio</a:t>
            </a:r>
          </a:p>
          <a:p>
            <a:pPr>
              <a:buNone/>
            </a:pPr>
            <a:r>
              <a:rPr lang="en-GB" b="1" dirty="0">
                <a:solidFill>
                  <a:schemeClr val="tx1"/>
                </a:solidFill>
              </a:rPr>
              <a:t>Secondary transformer </a:t>
            </a:r>
            <a:r>
              <a:rPr lang="en-US" b="1" dirty="0">
                <a:solidFill>
                  <a:schemeClr val="tx1"/>
                </a:solidFill>
              </a:rPr>
              <a:t>–</a:t>
            </a:r>
            <a:r>
              <a:rPr lang="en-GB" b="1" dirty="0">
                <a:solidFill>
                  <a:schemeClr val="tx1"/>
                </a:solidFill>
              </a:rPr>
              <a:t> </a:t>
            </a:r>
            <a:r>
              <a:rPr lang="en-GB" dirty="0">
                <a:solidFill>
                  <a:schemeClr val="tx1"/>
                </a:solidFill>
              </a:rPr>
              <a:t>rated 25kVA to 500kVA, 11/0.4kV or 33/0.4kV voltage ratio</a:t>
            </a:r>
          </a:p>
          <a:p>
            <a:endParaRPr lang="en-US" dirty="0">
              <a:solidFill>
                <a:schemeClr val="tx1"/>
              </a:solidFill>
            </a:endParaRPr>
          </a:p>
        </p:txBody>
      </p:sp>
    </p:spTree>
    <p:extLst>
      <p:ext uri="{BB962C8B-B14F-4D97-AF65-F5344CB8AC3E}">
        <p14:creationId xmlns:p14="http://schemas.microsoft.com/office/powerpoint/2010/main" val="2187898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199A357-128F-44D0-B18E-2774C1DB1AF5}"/>
              </a:ext>
            </a:extLst>
          </p:cNvPr>
          <p:cNvSpPr txBox="1"/>
          <p:nvPr/>
        </p:nvSpPr>
        <p:spPr>
          <a:xfrm>
            <a:off x="430992" y="224821"/>
            <a:ext cx="11540613" cy="150706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300" kern="1200" dirty="0">
                <a:ln w="3175" cmpd="sng">
                  <a:noFill/>
                </a:ln>
                <a:solidFill>
                  <a:schemeClr val="tx1"/>
                </a:solidFill>
                <a:effectLst/>
                <a:latin typeface="+mj-lt"/>
                <a:ea typeface="+mj-ea"/>
                <a:cs typeface="+mj-cs"/>
              </a:rPr>
              <a:t>The type of supply to be provided for any consumers premises in each depends on several factors;</a:t>
            </a:r>
          </a:p>
        </p:txBody>
      </p:sp>
      <p:graphicFrame>
        <p:nvGraphicFramePr>
          <p:cNvPr id="7" name="Content Placeholder 1">
            <a:extLst>
              <a:ext uri="{FF2B5EF4-FFF2-40B4-BE49-F238E27FC236}">
                <a16:creationId xmlns:a16="http://schemas.microsoft.com/office/drawing/2014/main" xmlns="" id="{08873FD6-F1E2-404C-9BFA-D21C91F8A4E3}"/>
              </a:ext>
            </a:extLst>
          </p:cNvPr>
          <p:cNvGraphicFramePr>
            <a:graphicFrameLocks noGrp="1"/>
          </p:cNvGraphicFramePr>
          <p:nvPr>
            <p:ph idx="1"/>
            <p:extLst>
              <p:ext uri="{D42A27DB-BD31-4B8C-83A1-F6EECF244321}">
                <p14:modId xmlns:p14="http://schemas.microsoft.com/office/powerpoint/2010/main" val="2858413157"/>
              </p:ext>
            </p:extLst>
          </p:nvPr>
        </p:nvGraphicFramePr>
        <p:xfrm>
          <a:off x="3802550" y="2078501"/>
          <a:ext cx="8389450"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xmlns="" id="{12CE4F13-E95D-4F45-91F6-172454D4ED78}"/>
              </a:ext>
            </a:extLst>
          </p:cNvPr>
          <p:cNvPicPr>
            <a:picLocks noChangeAspect="1"/>
          </p:cNvPicPr>
          <p:nvPr/>
        </p:nvPicPr>
        <p:blipFill>
          <a:blip r:embed="rId7"/>
          <a:stretch>
            <a:fillRect/>
          </a:stretch>
        </p:blipFill>
        <p:spPr>
          <a:xfrm>
            <a:off x="430992" y="2078501"/>
            <a:ext cx="3572566" cy="3578662"/>
          </a:xfrm>
          <a:prstGeom prst="rect">
            <a:avLst/>
          </a:prstGeom>
        </p:spPr>
      </p:pic>
    </p:spTree>
    <p:extLst>
      <p:ext uri="{BB962C8B-B14F-4D97-AF65-F5344CB8AC3E}">
        <p14:creationId xmlns:p14="http://schemas.microsoft.com/office/powerpoint/2010/main" val="441631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4212" y="685799"/>
            <a:ext cx="3747111" cy="4892040"/>
          </a:xfrm>
        </p:spPr>
        <p:txBody>
          <a:bodyPr>
            <a:normAutofit/>
          </a:bodyPr>
          <a:lstStyle/>
          <a:p>
            <a:pPr algn="r"/>
            <a:r>
              <a:rPr lang="en-GB" b="1" dirty="0"/>
              <a:t>FUSES</a:t>
            </a:r>
            <a:endParaRPr lang="en-US" dirty="0"/>
          </a:p>
        </p:txBody>
      </p:sp>
      <p:cxnSp>
        <p:nvCxnSpPr>
          <p:cNvPr id="17" name="Straight Connector 16">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9"/>
            <a:ext cx="6288260" cy="4892040"/>
          </a:xfrm>
        </p:spPr>
        <p:txBody>
          <a:bodyPr>
            <a:normAutofit/>
          </a:bodyPr>
          <a:lstStyle/>
          <a:p>
            <a:pPr algn="just">
              <a:buNone/>
            </a:pPr>
            <a:r>
              <a:rPr lang="en-GB" sz="2600" b="1" dirty="0">
                <a:solidFill>
                  <a:schemeClr val="tx1"/>
                </a:solidFill>
              </a:rPr>
              <a:t>Fuses - </a:t>
            </a:r>
            <a:r>
              <a:rPr lang="en-GB" sz="2600" dirty="0">
                <a:solidFill>
                  <a:schemeClr val="tx1"/>
                </a:solidFill>
              </a:rPr>
              <a:t>used for over current protection.</a:t>
            </a:r>
          </a:p>
          <a:p>
            <a:pPr algn="just">
              <a:buNone/>
            </a:pPr>
            <a:r>
              <a:rPr lang="en-GB" sz="2600" dirty="0">
                <a:solidFill>
                  <a:schemeClr val="tx1"/>
                </a:solidFill>
              </a:rPr>
              <a:t> </a:t>
            </a:r>
          </a:p>
          <a:p>
            <a:pPr algn="just">
              <a:buNone/>
            </a:pPr>
            <a:r>
              <a:rPr lang="en-GB" sz="2600" dirty="0">
                <a:solidFill>
                  <a:schemeClr val="tx1"/>
                </a:solidFill>
              </a:rPr>
              <a:t>HV - rewireable drop-out expulsion type </a:t>
            </a:r>
          </a:p>
          <a:p>
            <a:pPr algn="just">
              <a:buNone/>
            </a:pPr>
            <a:r>
              <a:rPr lang="en-GB" sz="2600" dirty="0">
                <a:solidFill>
                  <a:schemeClr val="tx1"/>
                </a:solidFill>
              </a:rPr>
              <a:t>LV - high-rupturing capacity (HRC) type.</a:t>
            </a:r>
          </a:p>
          <a:p>
            <a:endParaRPr lang="en-US" dirty="0">
              <a:solidFill>
                <a:schemeClr val="tx1"/>
              </a:solidFill>
            </a:endParaRPr>
          </a:p>
        </p:txBody>
      </p:sp>
    </p:spTree>
    <p:extLst>
      <p:ext uri="{BB962C8B-B14F-4D97-AF65-F5344CB8AC3E}">
        <p14:creationId xmlns:p14="http://schemas.microsoft.com/office/powerpoint/2010/main" val="1734127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4212" y="685799"/>
            <a:ext cx="3747111" cy="4892040"/>
          </a:xfrm>
        </p:spPr>
        <p:txBody>
          <a:bodyPr>
            <a:normAutofit/>
          </a:bodyPr>
          <a:lstStyle/>
          <a:p>
            <a:pPr algn="r"/>
            <a:r>
              <a:rPr lang="en-GB" b="1" dirty="0"/>
              <a:t>LIGHTING ARRESTOR</a:t>
            </a:r>
            <a:endParaRPr lang="en-US" dirty="0"/>
          </a:p>
        </p:txBody>
      </p:sp>
      <p:cxnSp>
        <p:nvCxnSpPr>
          <p:cNvPr id="17" name="Straight Connector 16">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9"/>
            <a:ext cx="6288260" cy="4892040"/>
          </a:xfrm>
        </p:spPr>
        <p:txBody>
          <a:bodyPr>
            <a:normAutofit/>
          </a:bodyPr>
          <a:lstStyle/>
          <a:p>
            <a:pPr algn="just">
              <a:buNone/>
            </a:pPr>
            <a:r>
              <a:rPr lang="en-GB" sz="2800" dirty="0">
                <a:solidFill>
                  <a:schemeClr val="tx1"/>
                </a:solidFill>
              </a:rPr>
              <a:t>	used for over voltage protection to discharge excessive current built upon the line to earth due to over voltages and lightning voltage surges and are mostly outdoor.</a:t>
            </a:r>
          </a:p>
          <a:p>
            <a:pPr marL="0" indent="0">
              <a:buNone/>
            </a:pPr>
            <a:endParaRPr lang="en-US" dirty="0">
              <a:solidFill>
                <a:schemeClr val="tx1"/>
              </a:solidFill>
            </a:endParaRPr>
          </a:p>
        </p:txBody>
      </p:sp>
    </p:spTree>
    <p:extLst>
      <p:ext uri="{BB962C8B-B14F-4D97-AF65-F5344CB8AC3E}">
        <p14:creationId xmlns:p14="http://schemas.microsoft.com/office/powerpoint/2010/main" val="22553572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4212" y="685799"/>
            <a:ext cx="3747111" cy="4892040"/>
          </a:xfrm>
        </p:spPr>
        <p:txBody>
          <a:bodyPr>
            <a:normAutofit/>
          </a:bodyPr>
          <a:lstStyle/>
          <a:p>
            <a:pPr algn="r"/>
            <a:r>
              <a:rPr lang="en-GB" b="1"/>
              <a:t>CABLES</a:t>
            </a:r>
            <a:endParaRPr lang="en-US" dirty="0"/>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9"/>
            <a:ext cx="6288260" cy="4892040"/>
          </a:xfrm>
        </p:spPr>
        <p:txBody>
          <a:bodyPr>
            <a:normAutofit/>
          </a:bodyPr>
          <a:lstStyle/>
          <a:p>
            <a:pPr>
              <a:buNone/>
            </a:pPr>
            <a:r>
              <a:rPr lang="en-GB" sz="2400" b="1" dirty="0">
                <a:solidFill>
                  <a:schemeClr val="tx1"/>
                </a:solidFill>
              </a:rPr>
              <a:t>Cables </a:t>
            </a:r>
            <a:r>
              <a:rPr lang="en-US" sz="2400" b="1" dirty="0">
                <a:solidFill>
                  <a:schemeClr val="tx1"/>
                </a:solidFill>
              </a:rPr>
              <a:t>–</a:t>
            </a:r>
            <a:r>
              <a:rPr lang="en-GB" sz="2400" b="1" dirty="0">
                <a:solidFill>
                  <a:schemeClr val="tx1"/>
                </a:solidFill>
              </a:rPr>
              <a:t> </a:t>
            </a:r>
            <a:r>
              <a:rPr lang="en-GB" sz="2400" dirty="0">
                <a:solidFill>
                  <a:schemeClr val="tx1"/>
                </a:solidFill>
              </a:rPr>
              <a:t>used to connect t</a:t>
            </a:r>
            <a:r>
              <a:rPr lang="en-US" sz="2400" dirty="0">
                <a:solidFill>
                  <a:schemeClr val="tx1"/>
                </a:solidFill>
              </a:rPr>
              <a:t>he</a:t>
            </a:r>
            <a:r>
              <a:rPr lang="en-GB" sz="2400" dirty="0">
                <a:solidFill>
                  <a:schemeClr val="tx1"/>
                </a:solidFill>
              </a:rPr>
              <a:t> transformers to the overhead lines and to feeder pillars.</a:t>
            </a:r>
          </a:p>
          <a:p>
            <a:pPr>
              <a:buNone/>
            </a:pPr>
            <a:r>
              <a:rPr lang="en-GB" sz="2400" b="1" dirty="0">
                <a:solidFill>
                  <a:schemeClr val="tx1"/>
                </a:solidFill>
              </a:rPr>
              <a:t>HV cable </a:t>
            </a:r>
            <a:r>
              <a:rPr lang="en-US" sz="2400" b="1" dirty="0">
                <a:solidFill>
                  <a:schemeClr val="tx1"/>
                </a:solidFill>
              </a:rPr>
              <a:t>–</a:t>
            </a:r>
            <a:r>
              <a:rPr lang="en-GB" sz="2400" b="1" dirty="0">
                <a:solidFill>
                  <a:schemeClr val="tx1"/>
                </a:solidFill>
              </a:rPr>
              <a:t> </a:t>
            </a:r>
            <a:r>
              <a:rPr lang="en-GB" sz="2400" dirty="0">
                <a:solidFill>
                  <a:schemeClr val="tx1"/>
                </a:solidFill>
              </a:rPr>
              <a:t>Paper insulated, lead covered, steel armoured, PVC sheathed or cross-linked Polyethylene (XLPE) insulated, PVC sheathed.</a:t>
            </a:r>
          </a:p>
          <a:p>
            <a:pPr>
              <a:buNone/>
            </a:pPr>
            <a:r>
              <a:rPr lang="en-GB" sz="2400" b="1" dirty="0">
                <a:solidFill>
                  <a:schemeClr val="tx1"/>
                </a:solidFill>
              </a:rPr>
              <a:t>LV cable </a:t>
            </a:r>
            <a:r>
              <a:rPr lang="en-US" sz="2400" b="1" dirty="0">
                <a:solidFill>
                  <a:schemeClr val="tx1"/>
                </a:solidFill>
              </a:rPr>
              <a:t>–</a:t>
            </a:r>
            <a:r>
              <a:rPr lang="en-GB" sz="2400" b="1" dirty="0">
                <a:solidFill>
                  <a:schemeClr val="tx1"/>
                </a:solidFill>
              </a:rPr>
              <a:t> </a:t>
            </a:r>
            <a:r>
              <a:rPr lang="en-GB" sz="2400" dirty="0">
                <a:solidFill>
                  <a:schemeClr val="tx1"/>
                </a:solidFill>
              </a:rPr>
              <a:t>Usually 4-core, polyvinyl chloride (PVC) insulated and sheathed. (PVC/PVC &amp; PVC/SWA/PVC)</a:t>
            </a:r>
          </a:p>
          <a:p>
            <a:endParaRPr lang="en-US" dirty="0">
              <a:solidFill>
                <a:schemeClr val="tx1"/>
              </a:solidFill>
            </a:endParaRPr>
          </a:p>
        </p:txBody>
      </p:sp>
    </p:spTree>
    <p:extLst>
      <p:ext uri="{BB962C8B-B14F-4D97-AF65-F5344CB8AC3E}">
        <p14:creationId xmlns:p14="http://schemas.microsoft.com/office/powerpoint/2010/main" val="2404650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4212" y="685799"/>
            <a:ext cx="3747111" cy="4892040"/>
          </a:xfrm>
        </p:spPr>
        <p:txBody>
          <a:bodyPr>
            <a:normAutofit/>
          </a:bodyPr>
          <a:lstStyle/>
          <a:p>
            <a:pPr algn="r"/>
            <a:r>
              <a:rPr lang="en-GB" b="1" dirty="0"/>
              <a:t>Feeder Pillar:</a:t>
            </a:r>
            <a:br>
              <a:rPr lang="en-GB" b="1" dirty="0"/>
            </a:br>
            <a:endParaRPr lang="en-US" dirty="0"/>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9"/>
            <a:ext cx="6288260" cy="4892040"/>
          </a:xfrm>
        </p:spPr>
        <p:txBody>
          <a:bodyPr>
            <a:normAutofit/>
          </a:bodyPr>
          <a:lstStyle/>
          <a:p>
            <a:pPr marL="0" indent="0">
              <a:lnSpc>
                <a:spcPct val="90000"/>
              </a:lnSpc>
              <a:buNone/>
            </a:pPr>
            <a:r>
              <a:rPr lang="en-GB" sz="2400" dirty="0">
                <a:solidFill>
                  <a:schemeClr val="tx1"/>
                </a:solidFill>
              </a:rPr>
              <a:t>They are distribution transformer cabinet boards used for distribution of power supply to residential and some small-scale commercial consumers in our towns, cities, etc. at 400V and 230V respectively in a safe, economical and convenient way for operational and maintenance purposes. They also have fuse protection (HRC fuses).</a:t>
            </a:r>
          </a:p>
          <a:p>
            <a:pPr marL="0" indent="0">
              <a:lnSpc>
                <a:spcPct val="90000"/>
              </a:lnSpc>
              <a:buNone/>
            </a:pPr>
            <a:r>
              <a:rPr lang="en-GB" sz="2400" dirty="0">
                <a:solidFill>
                  <a:schemeClr val="tx1"/>
                </a:solidFill>
              </a:rPr>
              <a:t>It gets its supply from the secondary side of the transformer.</a:t>
            </a:r>
          </a:p>
          <a:p>
            <a:pPr marL="0" indent="0">
              <a:lnSpc>
                <a:spcPct val="90000"/>
              </a:lnSpc>
              <a:buNone/>
            </a:pPr>
            <a:endParaRPr lang="en-US" sz="1600" dirty="0">
              <a:solidFill>
                <a:schemeClr val="tx1"/>
              </a:solidFill>
            </a:endParaRPr>
          </a:p>
        </p:txBody>
      </p:sp>
    </p:spTree>
    <p:extLst>
      <p:ext uri="{BB962C8B-B14F-4D97-AF65-F5344CB8AC3E}">
        <p14:creationId xmlns:p14="http://schemas.microsoft.com/office/powerpoint/2010/main" val="182550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4212" y="685799"/>
            <a:ext cx="3747111" cy="4892040"/>
          </a:xfrm>
        </p:spPr>
        <p:txBody>
          <a:bodyPr>
            <a:normAutofit/>
          </a:bodyPr>
          <a:lstStyle/>
          <a:p>
            <a:pPr algn="r"/>
            <a:r>
              <a:rPr lang="en-GB" b="1" dirty="0"/>
              <a:t>Feeder Pillar:</a:t>
            </a:r>
            <a:br>
              <a:rPr lang="en-GB" b="1" dirty="0"/>
            </a:br>
            <a:endParaRPr lang="en-US" dirty="0"/>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9"/>
            <a:ext cx="6288260" cy="4892040"/>
          </a:xfrm>
        </p:spPr>
        <p:txBody>
          <a:bodyPr>
            <a:normAutofit/>
          </a:bodyPr>
          <a:lstStyle/>
          <a:p>
            <a:pPr marL="0" indent="0">
              <a:lnSpc>
                <a:spcPct val="90000"/>
              </a:lnSpc>
              <a:buNone/>
            </a:pPr>
            <a:r>
              <a:rPr lang="en-GB" sz="2400" dirty="0">
                <a:solidFill>
                  <a:schemeClr val="tx1"/>
                </a:solidFill>
              </a:rPr>
              <a:t>Have provision for one fused incoming and different number of fused outgoing feeders are called “WAYS” (2,4,6,8, etc.). </a:t>
            </a:r>
          </a:p>
          <a:p>
            <a:pPr marL="0" indent="0">
              <a:lnSpc>
                <a:spcPct val="90000"/>
              </a:lnSpc>
              <a:buNone/>
            </a:pPr>
            <a:r>
              <a:rPr lang="en-GB" sz="2400" dirty="0">
                <a:solidFill>
                  <a:schemeClr val="tx1"/>
                </a:solidFill>
              </a:rPr>
              <a:t>While the outgoing units to the LT overhead line are protected with fuses between 50-400A fuses.</a:t>
            </a:r>
          </a:p>
          <a:p>
            <a:pPr marL="0" indent="0">
              <a:lnSpc>
                <a:spcPct val="90000"/>
              </a:lnSpc>
              <a:buNone/>
            </a:pPr>
            <a:r>
              <a:rPr lang="en-GB" sz="2400" dirty="0">
                <a:solidFill>
                  <a:schemeClr val="tx1"/>
                </a:solidFill>
              </a:rPr>
              <a:t>NOTE:</a:t>
            </a:r>
          </a:p>
          <a:p>
            <a:pPr>
              <a:lnSpc>
                <a:spcPct val="90000"/>
              </a:lnSpc>
            </a:pPr>
            <a:r>
              <a:rPr lang="en-US" sz="2400" dirty="0">
                <a:solidFill>
                  <a:schemeClr val="tx1"/>
                </a:solidFill>
              </a:rPr>
              <a:t>Use of under size feeder pillars results in power loss</a:t>
            </a:r>
          </a:p>
          <a:p>
            <a:pPr>
              <a:lnSpc>
                <a:spcPct val="90000"/>
              </a:lnSpc>
            </a:pPr>
            <a:r>
              <a:rPr lang="en-US" sz="2400" dirty="0">
                <a:solidFill>
                  <a:schemeClr val="tx1"/>
                </a:solidFill>
              </a:rPr>
              <a:t>Use of solid link fuses overstresses the transformer resulting in damage as well as loss of power supply to consumers</a:t>
            </a:r>
          </a:p>
          <a:p>
            <a:pPr>
              <a:lnSpc>
                <a:spcPct val="90000"/>
              </a:lnSpc>
            </a:pPr>
            <a:endParaRPr lang="en-US" sz="1600" dirty="0">
              <a:solidFill>
                <a:schemeClr val="tx1"/>
              </a:solidFill>
            </a:endParaRPr>
          </a:p>
        </p:txBody>
      </p:sp>
    </p:spTree>
    <p:extLst>
      <p:ext uri="{BB962C8B-B14F-4D97-AF65-F5344CB8AC3E}">
        <p14:creationId xmlns:p14="http://schemas.microsoft.com/office/powerpoint/2010/main" val="12311474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4212" y="685799"/>
            <a:ext cx="3747111" cy="4892040"/>
          </a:xfrm>
        </p:spPr>
        <p:txBody>
          <a:bodyPr>
            <a:normAutofit/>
          </a:bodyPr>
          <a:lstStyle/>
          <a:p>
            <a:pPr algn="r"/>
            <a:r>
              <a:rPr lang="en-GB" b="1" dirty="0"/>
              <a:t>Ring Main Unit (RMU):</a:t>
            </a:r>
            <a:br>
              <a:rPr lang="en-GB" b="1" dirty="0"/>
            </a:br>
            <a:endParaRPr lang="en-US" dirty="0"/>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9"/>
            <a:ext cx="6288260" cy="4892040"/>
          </a:xfrm>
        </p:spPr>
        <p:txBody>
          <a:bodyPr>
            <a:normAutofit lnSpcReduction="10000"/>
          </a:bodyPr>
          <a:lstStyle/>
          <a:p>
            <a:pPr marL="0" indent="0">
              <a:buNone/>
            </a:pPr>
            <a:endParaRPr lang="en-GB" b="1" dirty="0">
              <a:solidFill>
                <a:schemeClr val="tx1"/>
              </a:solidFill>
            </a:endParaRPr>
          </a:p>
          <a:p>
            <a:pPr marL="0" indent="0">
              <a:buNone/>
            </a:pPr>
            <a:r>
              <a:rPr lang="en-GB" sz="2400" dirty="0">
                <a:solidFill>
                  <a:schemeClr val="tx1"/>
                </a:solidFill>
              </a:rPr>
              <a:t>They are distribution load breaks switches used on voltages up to 40KV to service feeder loads area in compliment of feeder circuit breakers. They have fuses for protection purposes and oil cooled.</a:t>
            </a:r>
          </a:p>
          <a:p>
            <a:pPr marL="0" indent="0">
              <a:buNone/>
            </a:pPr>
            <a:r>
              <a:rPr lang="en-GB" sz="2400" dirty="0">
                <a:solidFill>
                  <a:schemeClr val="tx1"/>
                </a:solidFill>
              </a:rPr>
              <a:t>But these types have been phased out. The new type is SF₆ type where SF₆  is used as the arc quenching medium instead of oil. </a:t>
            </a:r>
          </a:p>
          <a:p>
            <a:pPr marL="0" indent="0">
              <a:buNone/>
            </a:pPr>
            <a:r>
              <a:rPr lang="en-GB" sz="2400" dirty="0">
                <a:solidFill>
                  <a:schemeClr val="tx1"/>
                </a:solidFill>
              </a:rPr>
              <a:t>They ensure that there is constant power supply even when there is a problem on any of the legs. They can perform both switching and protection operations.</a:t>
            </a:r>
          </a:p>
          <a:p>
            <a:endParaRPr lang="en-US" dirty="0">
              <a:solidFill>
                <a:schemeClr val="tx1"/>
              </a:solidFill>
            </a:endParaRPr>
          </a:p>
        </p:txBody>
      </p:sp>
    </p:spTree>
    <p:extLst>
      <p:ext uri="{BB962C8B-B14F-4D97-AF65-F5344CB8AC3E}">
        <p14:creationId xmlns:p14="http://schemas.microsoft.com/office/powerpoint/2010/main" val="2186292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4212" y="685799"/>
            <a:ext cx="3747111" cy="4892040"/>
          </a:xfrm>
        </p:spPr>
        <p:txBody>
          <a:bodyPr>
            <a:normAutofit/>
          </a:bodyPr>
          <a:lstStyle/>
          <a:p>
            <a:pPr algn="r"/>
            <a:r>
              <a:rPr lang="en-GB" sz="3600" b="1" dirty="0">
                <a:solidFill>
                  <a:schemeClr val="tx1"/>
                </a:solidFill>
              </a:rPr>
              <a:t>Line isolator:</a:t>
            </a:r>
            <a:br>
              <a:rPr lang="en-GB" sz="3600" b="1" dirty="0">
                <a:solidFill>
                  <a:schemeClr val="tx1"/>
                </a:solidFill>
              </a:rPr>
            </a:br>
            <a:endParaRPr lang="en-US" dirty="0"/>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9"/>
            <a:ext cx="6288260" cy="4892040"/>
          </a:xfrm>
        </p:spPr>
        <p:txBody>
          <a:bodyPr>
            <a:normAutofit/>
          </a:bodyPr>
          <a:lstStyle/>
          <a:p>
            <a:pPr marL="0" indent="0" algn="just">
              <a:lnSpc>
                <a:spcPct val="90000"/>
              </a:lnSpc>
              <a:buNone/>
            </a:pPr>
            <a:r>
              <a:rPr lang="en-GB" sz="2800" dirty="0">
                <a:solidFill>
                  <a:schemeClr val="tx1"/>
                </a:solidFill>
              </a:rPr>
              <a:t>Adequate means of isolating a faulty section of the grid system is very important. This aid maintenance and also prevent total shutdown of a town or an area due to a fault occurring on a part of the grid system. </a:t>
            </a:r>
          </a:p>
          <a:p>
            <a:pPr marL="0" indent="0" algn="just">
              <a:lnSpc>
                <a:spcPct val="90000"/>
              </a:lnSpc>
              <a:buNone/>
            </a:pPr>
            <a:r>
              <a:rPr lang="en-GB" sz="2800" dirty="0">
                <a:solidFill>
                  <a:schemeClr val="tx1"/>
                </a:solidFill>
              </a:rPr>
              <a:t>Isolators should be placed at the point of Tee-off of the overhead line or at the terminal pole at the substation.</a:t>
            </a:r>
          </a:p>
          <a:p>
            <a:pPr>
              <a:lnSpc>
                <a:spcPct val="90000"/>
              </a:lnSpc>
            </a:pPr>
            <a:endParaRPr lang="en-US" sz="1700" dirty="0">
              <a:solidFill>
                <a:schemeClr val="tx1"/>
              </a:solidFill>
            </a:endParaRPr>
          </a:p>
        </p:txBody>
      </p:sp>
    </p:spTree>
    <p:extLst>
      <p:ext uri="{BB962C8B-B14F-4D97-AF65-F5344CB8AC3E}">
        <p14:creationId xmlns:p14="http://schemas.microsoft.com/office/powerpoint/2010/main" val="42626912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4212" y="685799"/>
            <a:ext cx="3747111" cy="4892040"/>
          </a:xfrm>
        </p:spPr>
        <p:txBody>
          <a:bodyPr>
            <a:normAutofit/>
          </a:bodyPr>
          <a:lstStyle/>
          <a:p>
            <a:pPr marL="0" indent="0" algn="r">
              <a:lnSpc>
                <a:spcPct val="90000"/>
              </a:lnSpc>
              <a:buNone/>
            </a:pPr>
            <a:r>
              <a:rPr lang="en-GB" sz="3600" b="1" dirty="0">
                <a:solidFill>
                  <a:schemeClr val="tx1"/>
                </a:solidFill>
              </a:rPr>
              <a:t>Transformer and Feeder Pillar Plinths:</a:t>
            </a:r>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9"/>
            <a:ext cx="6288260" cy="4892040"/>
          </a:xfrm>
        </p:spPr>
        <p:txBody>
          <a:bodyPr>
            <a:normAutofit/>
          </a:bodyPr>
          <a:lstStyle/>
          <a:p>
            <a:pPr marL="0" indent="0" algn="just">
              <a:lnSpc>
                <a:spcPct val="90000"/>
              </a:lnSpc>
              <a:buNone/>
            </a:pPr>
            <a:r>
              <a:rPr lang="en-GB" sz="2400" dirty="0">
                <a:solidFill>
                  <a:schemeClr val="tx1"/>
                </a:solidFill>
              </a:rPr>
              <a:t>These are the mounting bases for the transformer and Feeder pillar. They are made of reinforced concrete so that they can withstand the weight of the transformer or Feeder pillar. </a:t>
            </a:r>
          </a:p>
          <a:p>
            <a:pPr marL="0" indent="0" algn="just">
              <a:lnSpc>
                <a:spcPct val="90000"/>
              </a:lnSpc>
              <a:buNone/>
            </a:pPr>
            <a:r>
              <a:rPr lang="en-GB" sz="2400" dirty="0">
                <a:solidFill>
                  <a:schemeClr val="tx1"/>
                </a:solidFill>
              </a:rPr>
              <a:t>The transformer plinth has a height of 1.2m minimum for external bushing type of the transformer and 0.3m minimum for internal bushing type while the feeder pillar is 0.3m to ensure the base is not too open for easy coverage and protection. </a:t>
            </a:r>
          </a:p>
          <a:p>
            <a:pPr>
              <a:lnSpc>
                <a:spcPct val="90000"/>
              </a:lnSpc>
            </a:pPr>
            <a:endParaRPr lang="en-US" sz="1700" dirty="0">
              <a:solidFill>
                <a:schemeClr val="tx1"/>
              </a:solidFill>
            </a:endParaRPr>
          </a:p>
        </p:txBody>
      </p:sp>
    </p:spTree>
    <p:extLst>
      <p:ext uri="{BB962C8B-B14F-4D97-AF65-F5344CB8AC3E}">
        <p14:creationId xmlns:p14="http://schemas.microsoft.com/office/powerpoint/2010/main" val="11912340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4212" y="685799"/>
            <a:ext cx="3747111" cy="4892040"/>
          </a:xfrm>
        </p:spPr>
        <p:txBody>
          <a:bodyPr>
            <a:normAutofit/>
          </a:bodyPr>
          <a:lstStyle/>
          <a:p>
            <a:pPr algn="r"/>
            <a:r>
              <a:rPr lang="en-US" sz="3600" b="1" dirty="0">
                <a:solidFill>
                  <a:schemeClr val="tx1"/>
                </a:solidFill>
              </a:rPr>
              <a:t>BIMETAL LINE TAP:</a:t>
            </a:r>
            <a:br>
              <a:rPr lang="en-US" sz="3600" b="1" dirty="0">
                <a:solidFill>
                  <a:schemeClr val="tx1"/>
                </a:solidFill>
              </a:rPr>
            </a:br>
            <a:endParaRPr lang="en-US" dirty="0"/>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9"/>
            <a:ext cx="6288260" cy="4892040"/>
          </a:xfrm>
        </p:spPr>
        <p:txBody>
          <a:bodyPr>
            <a:normAutofit/>
          </a:bodyPr>
          <a:lstStyle/>
          <a:p>
            <a:pPr marL="0" indent="0" algn="just">
              <a:lnSpc>
                <a:spcPct val="90000"/>
              </a:lnSpc>
              <a:buNone/>
            </a:pPr>
            <a:r>
              <a:rPr lang="en-US" sz="2400" dirty="0">
                <a:solidFill>
                  <a:schemeClr val="tx1"/>
                </a:solidFill>
              </a:rPr>
              <a:t>Used for the connection of two dissimilar conductors </a:t>
            </a:r>
            <a:r>
              <a:rPr lang="en-US" sz="2400" dirty="0" err="1">
                <a:solidFill>
                  <a:schemeClr val="tx1"/>
                </a:solidFill>
              </a:rPr>
              <a:t>e.g</a:t>
            </a:r>
            <a:r>
              <a:rPr lang="en-US" sz="2400" dirty="0">
                <a:solidFill>
                  <a:schemeClr val="tx1"/>
                </a:solidFill>
              </a:rPr>
              <a:t> copper and aluminum. </a:t>
            </a:r>
          </a:p>
          <a:p>
            <a:pPr marL="0" indent="0" algn="just">
              <a:lnSpc>
                <a:spcPct val="90000"/>
              </a:lnSpc>
              <a:buNone/>
            </a:pPr>
            <a:r>
              <a:rPr lang="en-US" sz="2400" b="1" i="1" dirty="0">
                <a:solidFill>
                  <a:schemeClr val="tx1"/>
                </a:solidFill>
              </a:rPr>
              <a:t>Consequence of not using bi-metal line tap:</a:t>
            </a:r>
          </a:p>
          <a:p>
            <a:pPr marL="0" indent="0" algn="just">
              <a:lnSpc>
                <a:spcPct val="90000"/>
              </a:lnSpc>
              <a:buNone/>
            </a:pPr>
            <a:r>
              <a:rPr lang="en-US" sz="2400" dirty="0">
                <a:solidFill>
                  <a:schemeClr val="tx1"/>
                </a:solidFill>
              </a:rPr>
              <a:t>Connecting dissimilar conductors without bimetal line tap will  cause serious overheating at the joint, melting and subsequent snapping of conductors.</a:t>
            </a:r>
          </a:p>
          <a:p>
            <a:pPr marL="0" indent="0">
              <a:lnSpc>
                <a:spcPct val="90000"/>
              </a:lnSpc>
              <a:buNone/>
            </a:pPr>
            <a:endParaRPr lang="en-US" sz="1700" dirty="0">
              <a:solidFill>
                <a:schemeClr val="tx1"/>
              </a:solidFill>
            </a:endParaRPr>
          </a:p>
          <a:p>
            <a:pPr>
              <a:lnSpc>
                <a:spcPct val="90000"/>
              </a:lnSpc>
            </a:pPr>
            <a:endParaRPr lang="en-US" sz="1700" dirty="0">
              <a:solidFill>
                <a:schemeClr val="tx1"/>
              </a:solidFill>
            </a:endParaRPr>
          </a:p>
        </p:txBody>
      </p:sp>
    </p:spTree>
    <p:extLst>
      <p:ext uri="{BB962C8B-B14F-4D97-AF65-F5344CB8AC3E}">
        <p14:creationId xmlns:p14="http://schemas.microsoft.com/office/powerpoint/2010/main" val="42266095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4212" y="685799"/>
            <a:ext cx="3747111" cy="4892040"/>
          </a:xfrm>
        </p:spPr>
        <p:txBody>
          <a:bodyPr>
            <a:normAutofit/>
          </a:bodyPr>
          <a:lstStyle/>
          <a:p>
            <a:pPr algn="r"/>
            <a:r>
              <a:rPr lang="en-US" sz="3600" b="1" dirty="0">
                <a:solidFill>
                  <a:schemeClr val="tx1"/>
                </a:solidFill>
              </a:rPr>
              <a:t>LINE TAP &amp; cable lugs </a:t>
            </a:r>
            <a:r>
              <a:rPr lang="en-US" sz="3600" dirty="0">
                <a:solidFill>
                  <a:schemeClr val="tx1"/>
                </a:solidFill>
              </a:rPr>
              <a:t> </a:t>
            </a:r>
            <a:br>
              <a:rPr lang="en-US" sz="3600" dirty="0">
                <a:solidFill>
                  <a:schemeClr val="tx1"/>
                </a:solidFill>
              </a:rPr>
            </a:br>
            <a:r>
              <a:rPr lang="en-US" sz="3600" b="1" dirty="0">
                <a:solidFill>
                  <a:schemeClr val="tx1"/>
                </a:solidFill>
              </a:rPr>
              <a:t/>
            </a:r>
            <a:br>
              <a:rPr lang="en-US" sz="3600" b="1" dirty="0">
                <a:solidFill>
                  <a:schemeClr val="tx1"/>
                </a:solidFill>
              </a:rPr>
            </a:br>
            <a:endParaRPr lang="en-US" dirty="0"/>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8"/>
            <a:ext cx="6288260" cy="5592171"/>
          </a:xfrm>
        </p:spPr>
        <p:txBody>
          <a:bodyPr>
            <a:normAutofit/>
          </a:bodyPr>
          <a:lstStyle/>
          <a:p>
            <a:pPr marL="0" indent="0" algn="just">
              <a:lnSpc>
                <a:spcPct val="90000"/>
              </a:lnSpc>
              <a:buNone/>
            </a:pPr>
            <a:r>
              <a:rPr lang="en-US" sz="2800" b="1" dirty="0">
                <a:solidFill>
                  <a:schemeClr val="tx1"/>
                </a:solidFill>
              </a:rPr>
              <a:t>LINE TAP - </a:t>
            </a:r>
            <a:r>
              <a:rPr lang="en-US" sz="2800" dirty="0">
                <a:solidFill>
                  <a:schemeClr val="tx1"/>
                </a:solidFill>
              </a:rPr>
              <a:t>used for connecting similar conductors </a:t>
            </a:r>
            <a:r>
              <a:rPr lang="en-US" sz="2800" dirty="0" err="1">
                <a:solidFill>
                  <a:schemeClr val="tx1"/>
                </a:solidFill>
              </a:rPr>
              <a:t>e.g</a:t>
            </a:r>
            <a:r>
              <a:rPr lang="en-US" sz="2800" dirty="0">
                <a:solidFill>
                  <a:schemeClr val="tx1"/>
                </a:solidFill>
              </a:rPr>
              <a:t> aluminum conductors</a:t>
            </a:r>
            <a:r>
              <a:rPr lang="en-US" sz="2800" b="1" i="1" dirty="0">
                <a:solidFill>
                  <a:schemeClr val="tx1"/>
                </a:solidFill>
              </a:rPr>
              <a:t>.</a:t>
            </a:r>
          </a:p>
          <a:p>
            <a:pPr marL="0" indent="0" algn="just">
              <a:lnSpc>
                <a:spcPct val="90000"/>
              </a:lnSpc>
              <a:buNone/>
            </a:pPr>
            <a:endParaRPr lang="en-US" sz="2800" b="1" i="1" dirty="0">
              <a:solidFill>
                <a:schemeClr val="tx1"/>
              </a:solidFill>
            </a:endParaRPr>
          </a:p>
          <a:p>
            <a:pPr marL="0" indent="0" algn="just">
              <a:lnSpc>
                <a:spcPct val="90000"/>
              </a:lnSpc>
              <a:buNone/>
            </a:pPr>
            <a:r>
              <a:rPr lang="en-US" sz="2800" b="1" dirty="0">
                <a:solidFill>
                  <a:schemeClr val="tx1"/>
                </a:solidFill>
              </a:rPr>
              <a:t>CABLE LUGS – </a:t>
            </a:r>
            <a:r>
              <a:rPr lang="en-US" sz="2800" dirty="0">
                <a:solidFill>
                  <a:schemeClr val="tx1"/>
                </a:solidFill>
              </a:rPr>
              <a:t>are devices used for connecting cables to electrical equipment/appliances.  Their sizes are in line with the sizes of cables they are to be used for, e.g. sizes range from 1.5mm² to 1000mm². There are a lot of fake in the market, so, the Engineer must know the quality cable lugs from fake cable lugs</a:t>
            </a:r>
          </a:p>
          <a:p>
            <a:pPr marL="0" indent="0">
              <a:lnSpc>
                <a:spcPct val="90000"/>
              </a:lnSpc>
              <a:buNone/>
            </a:pPr>
            <a:endParaRPr lang="en-US" sz="1700" dirty="0">
              <a:solidFill>
                <a:schemeClr val="tx1"/>
              </a:solidFill>
            </a:endParaRPr>
          </a:p>
          <a:p>
            <a:pPr>
              <a:lnSpc>
                <a:spcPct val="90000"/>
              </a:lnSpc>
            </a:pPr>
            <a:endParaRPr lang="en-US" sz="1700" dirty="0">
              <a:solidFill>
                <a:schemeClr val="tx1"/>
              </a:solidFill>
            </a:endParaRPr>
          </a:p>
        </p:txBody>
      </p:sp>
    </p:spTree>
    <p:extLst>
      <p:ext uri="{BB962C8B-B14F-4D97-AF65-F5344CB8AC3E}">
        <p14:creationId xmlns:p14="http://schemas.microsoft.com/office/powerpoint/2010/main" val="2622368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2842176-B5A1-4F4A-92C9-F3672D6B3AF4}"/>
              </a:ext>
            </a:extLst>
          </p:cNvPr>
          <p:cNvSpPr txBox="1"/>
          <p:nvPr/>
        </p:nvSpPr>
        <p:spPr>
          <a:xfrm>
            <a:off x="613873" y="596315"/>
            <a:ext cx="10935702" cy="1507067"/>
          </a:xfrm>
          <a:prstGeom prst="rect">
            <a:avLst/>
          </a:prstGeom>
        </p:spPr>
        <p:txBody>
          <a:bodyPr vert="horz" lIns="91440" tIns="45720" rIns="91440" bIns="45720" rtlCol="0" anchor="ctr">
            <a:normAutofit/>
          </a:bodyPr>
          <a:lstStyle/>
          <a:p>
            <a:pPr>
              <a:spcBef>
                <a:spcPct val="0"/>
              </a:spcBef>
              <a:spcAft>
                <a:spcPts val="600"/>
              </a:spcAft>
            </a:pPr>
            <a:r>
              <a:rPr lang="en-US" sz="3600" kern="1200" dirty="0">
                <a:ln w="3175" cmpd="sng">
                  <a:noFill/>
                </a:ln>
                <a:solidFill>
                  <a:schemeClr val="tx1"/>
                </a:solidFill>
                <a:effectLst/>
                <a:latin typeface="+mj-lt"/>
                <a:ea typeface="+mj-ea"/>
                <a:cs typeface="+mj-cs"/>
              </a:rPr>
              <a:t>There are two fundamental types of distribution schemes:</a:t>
            </a:r>
          </a:p>
        </p:txBody>
      </p:sp>
      <p:graphicFrame>
        <p:nvGraphicFramePr>
          <p:cNvPr id="7" name="Content Placeholder 1">
            <a:extLst>
              <a:ext uri="{FF2B5EF4-FFF2-40B4-BE49-F238E27FC236}">
                <a16:creationId xmlns:a16="http://schemas.microsoft.com/office/drawing/2014/main" xmlns="" id="{4B5F8DC1-80B7-44B8-9E89-06C4D65CA4CC}"/>
              </a:ext>
            </a:extLst>
          </p:cNvPr>
          <p:cNvGraphicFramePr>
            <a:graphicFrameLocks noGrp="1"/>
          </p:cNvGraphicFramePr>
          <p:nvPr>
            <p:ph idx="1"/>
            <p:extLst>
              <p:ext uri="{D42A27DB-BD31-4B8C-83A1-F6EECF244321}">
                <p14:modId xmlns:p14="http://schemas.microsoft.com/office/powerpoint/2010/main" val="2853850637"/>
              </p:ext>
            </p:extLst>
          </p:nvPr>
        </p:nvGraphicFramePr>
        <p:xfrm>
          <a:off x="870268" y="2342533"/>
          <a:ext cx="108203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87083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4212" y="685799"/>
            <a:ext cx="3747111" cy="4892040"/>
          </a:xfrm>
        </p:spPr>
        <p:txBody>
          <a:bodyPr>
            <a:normAutofit/>
          </a:bodyPr>
          <a:lstStyle/>
          <a:p>
            <a:pPr algn="r"/>
            <a:r>
              <a:rPr lang="en-GB" sz="3600" b="1" dirty="0">
                <a:solidFill>
                  <a:schemeClr val="tx1"/>
                </a:solidFill>
              </a:rPr>
              <a:t>EARTHING SYSTEM:</a:t>
            </a:r>
            <a:br>
              <a:rPr lang="en-GB" sz="3600" b="1" dirty="0">
                <a:solidFill>
                  <a:schemeClr val="tx1"/>
                </a:solidFill>
              </a:rPr>
            </a:br>
            <a:endParaRPr lang="en-US" dirty="0"/>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1" y="685798"/>
            <a:ext cx="6825349" cy="5837831"/>
          </a:xfrm>
        </p:spPr>
        <p:txBody>
          <a:bodyPr>
            <a:normAutofit/>
          </a:bodyPr>
          <a:lstStyle/>
          <a:p>
            <a:pPr marL="0" indent="0">
              <a:lnSpc>
                <a:spcPct val="90000"/>
              </a:lnSpc>
              <a:buNone/>
            </a:pPr>
            <a:r>
              <a:rPr lang="en-GB" sz="2800" dirty="0">
                <a:solidFill>
                  <a:schemeClr val="tx1"/>
                </a:solidFill>
              </a:rPr>
              <a:t>The reason for earthing a connection to the general mass of the earth is to ensure or provide a means of ensuring that a path is created for the immediate and safe discharge of fault current to earth so that the protective devices can operate and isolate the faulty circuit.</a:t>
            </a:r>
          </a:p>
          <a:p>
            <a:pPr>
              <a:lnSpc>
                <a:spcPct val="90000"/>
              </a:lnSpc>
            </a:pPr>
            <a:endParaRPr lang="en-US" sz="1400" dirty="0">
              <a:solidFill>
                <a:schemeClr val="tx1"/>
              </a:solidFill>
            </a:endParaRPr>
          </a:p>
        </p:txBody>
      </p:sp>
    </p:spTree>
    <p:extLst>
      <p:ext uri="{BB962C8B-B14F-4D97-AF65-F5344CB8AC3E}">
        <p14:creationId xmlns:p14="http://schemas.microsoft.com/office/powerpoint/2010/main" val="26865020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4212" y="685799"/>
            <a:ext cx="3747111" cy="4892040"/>
          </a:xfrm>
        </p:spPr>
        <p:txBody>
          <a:bodyPr>
            <a:normAutofit/>
          </a:bodyPr>
          <a:lstStyle/>
          <a:p>
            <a:pPr algn="r"/>
            <a:r>
              <a:rPr lang="en-GB" sz="3600" b="1" dirty="0">
                <a:solidFill>
                  <a:schemeClr val="tx1"/>
                </a:solidFill>
              </a:rPr>
              <a:t>EARTHING SYSTEM:</a:t>
            </a:r>
            <a:br>
              <a:rPr lang="en-GB" sz="3600" b="1" dirty="0">
                <a:solidFill>
                  <a:schemeClr val="tx1"/>
                </a:solidFill>
              </a:rPr>
            </a:br>
            <a:endParaRPr lang="en-US" dirty="0"/>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1" y="685798"/>
            <a:ext cx="6825349" cy="5837831"/>
          </a:xfrm>
        </p:spPr>
        <p:txBody>
          <a:bodyPr>
            <a:normAutofit/>
          </a:bodyPr>
          <a:lstStyle/>
          <a:p>
            <a:pPr marL="0" indent="0">
              <a:lnSpc>
                <a:spcPct val="90000"/>
              </a:lnSpc>
              <a:buNone/>
            </a:pPr>
            <a:r>
              <a:rPr lang="en-GB" sz="2800" dirty="0">
                <a:solidFill>
                  <a:schemeClr val="tx1"/>
                </a:solidFill>
              </a:rPr>
              <a:t>The basic reasons for earthing are;</a:t>
            </a:r>
          </a:p>
          <a:p>
            <a:pPr>
              <a:lnSpc>
                <a:spcPct val="90000"/>
              </a:lnSpc>
              <a:buFont typeface="Wingdings" panose="05000000000000000000" pitchFamily="2" charset="2"/>
              <a:buChar char="Ø"/>
            </a:pPr>
            <a:r>
              <a:rPr lang="en-GB" sz="2800" dirty="0">
                <a:solidFill>
                  <a:schemeClr val="tx1"/>
                </a:solidFill>
              </a:rPr>
              <a:t>To limit voltages due to lightning strikes</a:t>
            </a:r>
          </a:p>
          <a:p>
            <a:pPr>
              <a:lnSpc>
                <a:spcPct val="90000"/>
              </a:lnSpc>
              <a:buFont typeface="Wingdings" panose="05000000000000000000" pitchFamily="2" charset="2"/>
              <a:buChar char="Ø"/>
            </a:pPr>
            <a:r>
              <a:rPr lang="en-GB" sz="2800" dirty="0">
                <a:solidFill>
                  <a:schemeClr val="tx1"/>
                </a:solidFill>
              </a:rPr>
              <a:t>To stabilize the voltage to earth during normal operation</a:t>
            </a:r>
          </a:p>
          <a:p>
            <a:pPr>
              <a:lnSpc>
                <a:spcPct val="90000"/>
              </a:lnSpc>
              <a:buFont typeface="Wingdings" panose="05000000000000000000" pitchFamily="2" charset="2"/>
              <a:buChar char="Ø"/>
            </a:pPr>
            <a:r>
              <a:rPr lang="en-GB" sz="2800" dirty="0">
                <a:solidFill>
                  <a:schemeClr val="tx1"/>
                </a:solidFill>
              </a:rPr>
              <a:t>To facilitate the operation of the over current device in case of ground fault.</a:t>
            </a:r>
          </a:p>
          <a:p>
            <a:pPr>
              <a:lnSpc>
                <a:spcPct val="90000"/>
              </a:lnSpc>
              <a:buFont typeface="Wingdings" panose="05000000000000000000" pitchFamily="2" charset="2"/>
              <a:buChar char="Ø"/>
            </a:pPr>
            <a:r>
              <a:rPr lang="en-GB" sz="2800" dirty="0">
                <a:solidFill>
                  <a:schemeClr val="tx1"/>
                </a:solidFill>
              </a:rPr>
              <a:t>To limit voltage due to unintentional contact of the supply with higher voltage lines</a:t>
            </a:r>
          </a:p>
          <a:p>
            <a:pPr>
              <a:lnSpc>
                <a:spcPct val="90000"/>
              </a:lnSpc>
              <a:buFont typeface="Wingdings" panose="05000000000000000000" pitchFamily="2" charset="2"/>
              <a:buChar char="Ø"/>
            </a:pPr>
            <a:r>
              <a:rPr lang="en-GB" sz="2800" dirty="0">
                <a:solidFill>
                  <a:schemeClr val="tx1"/>
                </a:solidFill>
              </a:rPr>
              <a:t>To limit voltages due to line surges.</a:t>
            </a:r>
          </a:p>
          <a:p>
            <a:pPr marL="0" indent="0">
              <a:lnSpc>
                <a:spcPct val="90000"/>
              </a:lnSpc>
              <a:buNone/>
            </a:pPr>
            <a:endParaRPr lang="en-GB" sz="1400" dirty="0">
              <a:solidFill>
                <a:schemeClr val="tx1"/>
              </a:solidFill>
            </a:endParaRPr>
          </a:p>
          <a:p>
            <a:pPr>
              <a:lnSpc>
                <a:spcPct val="90000"/>
              </a:lnSpc>
            </a:pPr>
            <a:endParaRPr lang="en-US" sz="1400" dirty="0">
              <a:solidFill>
                <a:schemeClr val="tx1"/>
              </a:solidFill>
            </a:endParaRPr>
          </a:p>
        </p:txBody>
      </p:sp>
    </p:spTree>
    <p:extLst>
      <p:ext uri="{BB962C8B-B14F-4D97-AF65-F5344CB8AC3E}">
        <p14:creationId xmlns:p14="http://schemas.microsoft.com/office/powerpoint/2010/main" val="33814629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4212" y="685799"/>
            <a:ext cx="3747111" cy="4892040"/>
          </a:xfrm>
        </p:spPr>
        <p:txBody>
          <a:bodyPr>
            <a:normAutofit/>
          </a:bodyPr>
          <a:lstStyle/>
          <a:p>
            <a:pPr algn="r"/>
            <a:r>
              <a:rPr lang="en-GB" sz="3600" b="1" dirty="0">
                <a:solidFill>
                  <a:schemeClr val="tx1"/>
                </a:solidFill>
              </a:rPr>
              <a:t>Soil Treatment:</a:t>
            </a:r>
            <a:br>
              <a:rPr lang="en-GB" sz="3600" b="1" dirty="0">
                <a:solidFill>
                  <a:schemeClr val="tx1"/>
                </a:solidFill>
              </a:rPr>
            </a:br>
            <a:r>
              <a:rPr lang="en-GB" sz="3600" b="1" dirty="0">
                <a:solidFill>
                  <a:schemeClr val="tx1"/>
                </a:solidFill>
              </a:rPr>
              <a:t/>
            </a:r>
            <a:br>
              <a:rPr lang="en-GB" sz="3600" b="1" dirty="0">
                <a:solidFill>
                  <a:schemeClr val="tx1"/>
                </a:solidFill>
              </a:rPr>
            </a:br>
            <a:endParaRPr lang="en-US" dirty="0"/>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8"/>
            <a:ext cx="6288260" cy="5605819"/>
          </a:xfrm>
        </p:spPr>
        <p:txBody>
          <a:bodyPr>
            <a:normAutofit fontScale="85000" lnSpcReduction="20000"/>
          </a:bodyPr>
          <a:lstStyle/>
          <a:p>
            <a:pPr marL="0" indent="0" algn="just">
              <a:lnSpc>
                <a:spcPct val="90000"/>
              </a:lnSpc>
              <a:buNone/>
            </a:pPr>
            <a:r>
              <a:rPr lang="en-GB" sz="3300" dirty="0">
                <a:solidFill>
                  <a:schemeClr val="tx1"/>
                </a:solidFill>
              </a:rPr>
              <a:t>Fresh animal dropping should be avoided. The larger the stay of the animal droppings before use, the better the soil improvement. The mixtures are used because they help </a:t>
            </a:r>
            <a:r>
              <a:rPr lang="en-US" sz="3300" dirty="0">
                <a:solidFill>
                  <a:schemeClr val="tx1"/>
                </a:solidFill>
              </a:rPr>
              <a:t>always retain moisture (H₂O) around the electrodes</a:t>
            </a:r>
            <a:r>
              <a:rPr lang="en-GB" sz="3300" dirty="0">
                <a:solidFill>
                  <a:schemeClr val="tx1"/>
                </a:solidFill>
              </a:rPr>
              <a:t>.</a:t>
            </a:r>
          </a:p>
          <a:p>
            <a:pPr>
              <a:lnSpc>
                <a:spcPct val="90000"/>
              </a:lnSpc>
            </a:pPr>
            <a:r>
              <a:rPr lang="en-GB" sz="3300" dirty="0">
                <a:solidFill>
                  <a:schemeClr val="tx1"/>
                </a:solidFill>
              </a:rPr>
              <a:t>The longer the earth rods, the better the earth values and the better to discharge the earth fault current to ground.</a:t>
            </a:r>
          </a:p>
          <a:p>
            <a:pPr>
              <a:lnSpc>
                <a:spcPct val="90000"/>
              </a:lnSpc>
            </a:pPr>
            <a:r>
              <a:rPr lang="en-GB" sz="3300" dirty="0">
                <a:solidFill>
                  <a:schemeClr val="tx1"/>
                </a:solidFill>
              </a:rPr>
              <a:t>Importance for the soil to be water</a:t>
            </a:r>
            <a:r>
              <a:rPr lang="en-GB" sz="3300" dirty="0">
                <a:solidFill>
                  <a:schemeClr val="tx1"/>
                </a:solidFill>
                <a:cs typeface="Calibri"/>
              </a:rPr>
              <a:t> retentive</a:t>
            </a:r>
            <a:r>
              <a:rPr lang="en-GB" sz="3300" dirty="0">
                <a:solidFill>
                  <a:schemeClr val="tx1"/>
                </a:solidFill>
                <a:latin typeface="Calibri"/>
                <a:cs typeface="Calibri"/>
              </a:rPr>
              <a:t>.</a:t>
            </a:r>
          </a:p>
          <a:p>
            <a:pPr>
              <a:lnSpc>
                <a:spcPct val="90000"/>
              </a:lnSpc>
            </a:pPr>
            <a:r>
              <a:rPr lang="en-GB" sz="3300" dirty="0">
                <a:solidFill>
                  <a:schemeClr val="tx1"/>
                </a:solidFill>
                <a:cs typeface="Calibri"/>
              </a:rPr>
              <a:t>Soil resistivity is lower in the deeper strata of the earth which is reasonably wet all year round.</a:t>
            </a:r>
            <a:endParaRPr lang="en-GB" sz="3300" dirty="0">
              <a:solidFill>
                <a:schemeClr val="tx1"/>
              </a:solidFill>
            </a:endParaRPr>
          </a:p>
          <a:p>
            <a:pPr>
              <a:lnSpc>
                <a:spcPct val="90000"/>
              </a:lnSpc>
            </a:pPr>
            <a:endParaRPr lang="en-US" sz="1400" dirty="0">
              <a:solidFill>
                <a:schemeClr val="tx1"/>
              </a:solidFill>
            </a:endParaRPr>
          </a:p>
        </p:txBody>
      </p:sp>
    </p:spTree>
    <p:extLst>
      <p:ext uri="{BB962C8B-B14F-4D97-AF65-F5344CB8AC3E}">
        <p14:creationId xmlns:p14="http://schemas.microsoft.com/office/powerpoint/2010/main" val="235952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4212" y="685799"/>
            <a:ext cx="3747111" cy="4892040"/>
          </a:xfrm>
        </p:spPr>
        <p:txBody>
          <a:bodyPr>
            <a:normAutofit/>
          </a:bodyPr>
          <a:lstStyle/>
          <a:p>
            <a:pPr algn="r"/>
            <a:r>
              <a:rPr lang="en-GB" sz="3600" b="1" dirty="0">
                <a:solidFill>
                  <a:schemeClr val="tx1"/>
                </a:solidFill>
                <a:cs typeface="Calibri"/>
              </a:rPr>
              <a:t>Protective Multiple Earthing (PME):</a:t>
            </a:r>
            <a:br>
              <a:rPr lang="en-GB" sz="3600" b="1" dirty="0">
                <a:solidFill>
                  <a:schemeClr val="tx1"/>
                </a:solidFill>
                <a:cs typeface="Calibri"/>
              </a:rPr>
            </a:br>
            <a:endParaRPr lang="en-US" dirty="0"/>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9"/>
            <a:ext cx="6288260" cy="5551228"/>
          </a:xfrm>
        </p:spPr>
        <p:txBody>
          <a:bodyPr>
            <a:normAutofit/>
          </a:bodyPr>
          <a:lstStyle/>
          <a:p>
            <a:pPr marL="0" indent="0">
              <a:lnSpc>
                <a:spcPct val="90000"/>
              </a:lnSpc>
              <a:buNone/>
            </a:pPr>
            <a:r>
              <a:rPr lang="en-GB" sz="2400" dirty="0">
                <a:solidFill>
                  <a:schemeClr val="tx1"/>
                </a:solidFill>
                <a:cs typeface="Calibri"/>
              </a:rPr>
              <a:t>This is recommended to ensure the neutral conductor connected to the upriser cables are connected to the general mass of the earth at several location points.</a:t>
            </a:r>
          </a:p>
          <a:p>
            <a:pPr marL="0" indent="0">
              <a:lnSpc>
                <a:spcPct val="90000"/>
              </a:lnSpc>
              <a:buNone/>
            </a:pPr>
            <a:r>
              <a:rPr lang="en-GB" sz="2400" dirty="0">
                <a:solidFill>
                  <a:schemeClr val="tx1"/>
                </a:solidFill>
                <a:cs typeface="Calibri"/>
              </a:rPr>
              <a:t>The neutral of the incoming supply also forms the earth return path. It is thus referred upon as earth. It is done to ensure very low resistance in any path of the neutral conductor as much as possible. </a:t>
            </a:r>
          </a:p>
          <a:p>
            <a:pPr marL="0" indent="0">
              <a:lnSpc>
                <a:spcPct val="90000"/>
              </a:lnSpc>
              <a:buNone/>
            </a:pPr>
            <a:r>
              <a:rPr lang="en-GB" sz="2400" dirty="0">
                <a:solidFill>
                  <a:schemeClr val="tx1"/>
                </a:solidFill>
                <a:cs typeface="Calibri"/>
              </a:rPr>
              <a:t>It is carried out in accordance with the electricity regulation that is at every 5</a:t>
            </a:r>
            <a:r>
              <a:rPr lang="en-GB" sz="2400" baseline="30000" dirty="0">
                <a:solidFill>
                  <a:schemeClr val="tx1"/>
                </a:solidFill>
                <a:cs typeface="Calibri"/>
              </a:rPr>
              <a:t>th</a:t>
            </a:r>
            <a:r>
              <a:rPr lang="en-GB" sz="2400" dirty="0">
                <a:solidFill>
                  <a:schemeClr val="tx1"/>
                </a:solidFill>
                <a:cs typeface="Calibri"/>
              </a:rPr>
              <a:t> pole position from the substation, terminal poles, and open points.  </a:t>
            </a:r>
            <a:endParaRPr lang="en-GB" sz="2400" dirty="0">
              <a:solidFill>
                <a:schemeClr val="tx1"/>
              </a:solidFill>
            </a:endParaRPr>
          </a:p>
          <a:p>
            <a:pPr>
              <a:lnSpc>
                <a:spcPct val="90000"/>
              </a:lnSpc>
            </a:pPr>
            <a:endParaRPr lang="en-US" sz="1600" dirty="0">
              <a:solidFill>
                <a:schemeClr val="tx1"/>
              </a:solidFill>
            </a:endParaRPr>
          </a:p>
        </p:txBody>
      </p:sp>
    </p:spTree>
    <p:extLst>
      <p:ext uri="{BB962C8B-B14F-4D97-AF65-F5344CB8AC3E}">
        <p14:creationId xmlns:p14="http://schemas.microsoft.com/office/powerpoint/2010/main" val="40452092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4212" y="685799"/>
            <a:ext cx="3747111" cy="4892040"/>
          </a:xfrm>
        </p:spPr>
        <p:txBody>
          <a:bodyPr>
            <a:normAutofit/>
          </a:bodyPr>
          <a:lstStyle/>
          <a:p>
            <a:pPr marL="0" indent="0" algn="r">
              <a:lnSpc>
                <a:spcPct val="90000"/>
              </a:lnSpc>
            </a:pPr>
            <a:r>
              <a:rPr lang="en-US" sz="3600" b="1" dirty="0">
                <a:solidFill>
                  <a:schemeClr val="tx1"/>
                </a:solidFill>
              </a:rPr>
              <a:t/>
            </a:r>
            <a:br>
              <a:rPr lang="en-US" sz="3600" b="1" dirty="0">
                <a:solidFill>
                  <a:schemeClr val="tx1"/>
                </a:solidFill>
              </a:rPr>
            </a:br>
            <a:r>
              <a:rPr lang="en-US" sz="3600" b="1" dirty="0">
                <a:solidFill>
                  <a:schemeClr val="tx1"/>
                </a:solidFill>
              </a:rPr>
              <a:t>DESIGN AND SAFETY MANAGEMENT</a:t>
            </a:r>
            <a:br>
              <a:rPr lang="en-US" sz="3600" b="1" dirty="0">
                <a:solidFill>
                  <a:schemeClr val="tx1"/>
                </a:solidFill>
              </a:rPr>
            </a:br>
            <a:r>
              <a:rPr lang="en-US" sz="3200" cap="none" dirty="0">
                <a:solidFill>
                  <a:schemeClr val="tx1"/>
                </a:solidFill>
              </a:rPr>
              <a:t>Substation design/ construction: checklist;</a:t>
            </a:r>
            <a:r>
              <a:rPr lang="en-US" sz="3600" dirty="0">
                <a:solidFill>
                  <a:schemeClr val="tx1"/>
                </a:solidFill>
              </a:rPr>
              <a:t/>
            </a:r>
            <a:br>
              <a:rPr lang="en-US" sz="3600" dirty="0">
                <a:solidFill>
                  <a:schemeClr val="tx1"/>
                </a:solidFill>
              </a:rPr>
            </a:br>
            <a:endParaRPr lang="en-US" dirty="0"/>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9"/>
            <a:ext cx="6288260" cy="5442046"/>
          </a:xfrm>
        </p:spPr>
        <p:txBody>
          <a:bodyPr>
            <a:normAutofit/>
          </a:bodyPr>
          <a:lstStyle/>
          <a:p>
            <a:pPr>
              <a:lnSpc>
                <a:spcPct val="90000"/>
              </a:lnSpc>
              <a:buFont typeface="Arial" panose="020B0604020202020204" pitchFamily="34" charset="0"/>
              <a:buChar char="•"/>
            </a:pPr>
            <a:r>
              <a:rPr lang="en-US" sz="2400" dirty="0">
                <a:solidFill>
                  <a:schemeClr val="tx1"/>
                </a:solidFill>
              </a:rPr>
              <a:t>The location of the substation is very important it must be determined by the strength of the houses in the town.,</a:t>
            </a:r>
          </a:p>
          <a:p>
            <a:pPr>
              <a:lnSpc>
                <a:spcPct val="90000"/>
              </a:lnSpc>
              <a:buFont typeface="Arial" panose="020B0604020202020204" pitchFamily="34" charset="0"/>
              <a:buChar char="•"/>
            </a:pPr>
            <a:r>
              <a:rPr lang="en-US" sz="2400" dirty="0">
                <a:solidFill>
                  <a:schemeClr val="tx1"/>
                </a:solidFill>
              </a:rPr>
              <a:t>It must not be close houses, marketplace, or place of gathering.</a:t>
            </a:r>
          </a:p>
          <a:p>
            <a:pPr>
              <a:lnSpc>
                <a:spcPct val="90000"/>
              </a:lnSpc>
              <a:buFont typeface="Arial" panose="020B0604020202020204" pitchFamily="34" charset="0"/>
              <a:buChar char="•"/>
            </a:pPr>
            <a:r>
              <a:rPr lang="en-US" sz="2400" dirty="0">
                <a:solidFill>
                  <a:schemeClr val="tx1"/>
                </a:solidFill>
              </a:rPr>
              <a:t>If it is close to houses, transformers with internal bushing should be used and more protection provided for the substation,</a:t>
            </a:r>
          </a:p>
          <a:p>
            <a:pPr>
              <a:lnSpc>
                <a:spcPct val="90000"/>
              </a:lnSpc>
              <a:buFont typeface="Arial" panose="020B0604020202020204" pitchFamily="34" charset="0"/>
              <a:buChar char="•"/>
            </a:pPr>
            <a:r>
              <a:rPr lang="en-US" sz="2400" dirty="0">
                <a:solidFill>
                  <a:schemeClr val="tx1"/>
                </a:solidFill>
              </a:rPr>
              <a:t>The size of substation is a minimum of 10 feet X 10 feet,</a:t>
            </a:r>
          </a:p>
          <a:p>
            <a:pPr>
              <a:lnSpc>
                <a:spcPct val="90000"/>
              </a:lnSpc>
              <a:buFont typeface="Arial" panose="020B0604020202020204" pitchFamily="34" charset="0"/>
              <a:buChar char="•"/>
            </a:pPr>
            <a:r>
              <a:rPr lang="en-US" sz="2400" dirty="0">
                <a:solidFill>
                  <a:schemeClr val="tx1"/>
                </a:solidFill>
              </a:rPr>
              <a:t>The transformers should be centralized inside the substation, thus providing rooms for free movement around it and creating a safe work area,</a:t>
            </a:r>
          </a:p>
          <a:p>
            <a:pPr>
              <a:lnSpc>
                <a:spcPct val="90000"/>
              </a:lnSpc>
            </a:pPr>
            <a:endParaRPr lang="en-US" sz="1100" dirty="0">
              <a:solidFill>
                <a:schemeClr val="tx1"/>
              </a:solidFill>
            </a:endParaRPr>
          </a:p>
        </p:txBody>
      </p:sp>
    </p:spTree>
    <p:extLst>
      <p:ext uri="{BB962C8B-B14F-4D97-AF65-F5344CB8AC3E}">
        <p14:creationId xmlns:p14="http://schemas.microsoft.com/office/powerpoint/2010/main" val="36222540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4212" y="685799"/>
            <a:ext cx="3747111" cy="4892040"/>
          </a:xfrm>
        </p:spPr>
        <p:txBody>
          <a:bodyPr>
            <a:normAutofit/>
          </a:bodyPr>
          <a:lstStyle/>
          <a:p>
            <a:pPr marL="0" indent="0" algn="r">
              <a:lnSpc>
                <a:spcPct val="90000"/>
              </a:lnSpc>
            </a:pPr>
            <a:r>
              <a:rPr lang="en-US" sz="3600" b="1" dirty="0">
                <a:solidFill>
                  <a:schemeClr val="tx1"/>
                </a:solidFill>
              </a:rPr>
              <a:t/>
            </a:r>
            <a:br>
              <a:rPr lang="en-US" sz="3600" b="1" dirty="0">
                <a:solidFill>
                  <a:schemeClr val="tx1"/>
                </a:solidFill>
              </a:rPr>
            </a:br>
            <a:r>
              <a:rPr lang="en-US" sz="3600" b="1" dirty="0">
                <a:solidFill>
                  <a:schemeClr val="tx1"/>
                </a:solidFill>
              </a:rPr>
              <a:t>DESIGN AND SAFETY MANAGEMENT</a:t>
            </a:r>
            <a:br>
              <a:rPr lang="en-US" sz="3600" b="1" dirty="0">
                <a:solidFill>
                  <a:schemeClr val="tx1"/>
                </a:solidFill>
              </a:rPr>
            </a:br>
            <a:r>
              <a:rPr lang="en-US" sz="3200" cap="none" dirty="0">
                <a:solidFill>
                  <a:schemeClr val="tx1"/>
                </a:solidFill>
              </a:rPr>
              <a:t>Substation design/ construction: checklist;</a:t>
            </a:r>
            <a:r>
              <a:rPr lang="en-US" sz="3600" dirty="0">
                <a:solidFill>
                  <a:schemeClr val="tx1"/>
                </a:solidFill>
              </a:rPr>
              <a:t/>
            </a:r>
            <a:br>
              <a:rPr lang="en-US" sz="3600" dirty="0">
                <a:solidFill>
                  <a:schemeClr val="tx1"/>
                </a:solidFill>
              </a:rPr>
            </a:br>
            <a:endParaRPr lang="en-US" dirty="0"/>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9"/>
            <a:ext cx="6288260" cy="5537580"/>
          </a:xfrm>
        </p:spPr>
        <p:txBody>
          <a:bodyPr>
            <a:normAutofit lnSpcReduction="10000"/>
          </a:bodyPr>
          <a:lstStyle/>
          <a:p>
            <a:pPr>
              <a:lnSpc>
                <a:spcPct val="90000"/>
              </a:lnSpc>
              <a:buFont typeface="Arial" panose="020B0604020202020204" pitchFamily="34" charset="0"/>
              <a:buChar char="•"/>
            </a:pPr>
            <a:r>
              <a:rPr lang="en-US" sz="2400" dirty="0">
                <a:solidFill>
                  <a:schemeClr val="tx1"/>
                </a:solidFill>
              </a:rPr>
              <a:t>The transformer plinth for transformers with external bushing is a minimum of 1.2m in height, while the internal bushing should be lower. </a:t>
            </a:r>
          </a:p>
          <a:p>
            <a:pPr>
              <a:lnSpc>
                <a:spcPct val="90000"/>
              </a:lnSpc>
              <a:buFont typeface="Arial" panose="020B0604020202020204" pitchFamily="34" charset="0"/>
              <a:buChar char="•"/>
            </a:pPr>
            <a:r>
              <a:rPr lang="en-US" sz="2400" dirty="0">
                <a:solidFill>
                  <a:schemeClr val="tx1"/>
                </a:solidFill>
              </a:rPr>
              <a:t>The feeder pillar must be placed facing the entrance gate of the substation,</a:t>
            </a:r>
          </a:p>
          <a:p>
            <a:pPr>
              <a:lnSpc>
                <a:spcPct val="90000"/>
              </a:lnSpc>
              <a:buFont typeface="Arial" panose="020B0604020202020204" pitchFamily="34" charset="0"/>
              <a:buChar char="•"/>
            </a:pPr>
            <a:r>
              <a:rPr lang="en-US" sz="2400" dirty="0">
                <a:solidFill>
                  <a:schemeClr val="tx1"/>
                </a:solidFill>
              </a:rPr>
              <a:t>The down drop cables (where PVC/PVC cables are used) must be a minimum of 1.2m in length if it is longer than that, XLPE cables should be used,</a:t>
            </a:r>
          </a:p>
          <a:p>
            <a:pPr>
              <a:lnSpc>
                <a:spcPct val="90000"/>
              </a:lnSpc>
              <a:buFont typeface="Arial" panose="020B0604020202020204" pitchFamily="34" charset="0"/>
              <a:buChar char="•"/>
            </a:pPr>
            <a:r>
              <a:rPr lang="en-US" sz="2400" dirty="0">
                <a:solidFill>
                  <a:schemeClr val="tx1"/>
                </a:solidFill>
              </a:rPr>
              <a:t>All cable in the substation must be properly buried,</a:t>
            </a:r>
          </a:p>
          <a:p>
            <a:pPr>
              <a:lnSpc>
                <a:spcPct val="90000"/>
              </a:lnSpc>
              <a:buFont typeface="Arial" panose="020B0604020202020204" pitchFamily="34" charset="0"/>
              <a:buChar char="•"/>
            </a:pPr>
            <a:r>
              <a:rPr lang="en-US" sz="2400" dirty="0">
                <a:solidFill>
                  <a:schemeClr val="tx1"/>
                </a:solidFill>
              </a:rPr>
              <a:t>Feeder pillar plinth must be properly covered to prevent intrusion of rodents and reptiles,</a:t>
            </a:r>
          </a:p>
          <a:p>
            <a:pPr>
              <a:lnSpc>
                <a:spcPct val="90000"/>
              </a:lnSpc>
            </a:pPr>
            <a:endParaRPr lang="en-US" sz="1100" dirty="0">
              <a:solidFill>
                <a:schemeClr val="tx1"/>
              </a:solidFill>
            </a:endParaRPr>
          </a:p>
        </p:txBody>
      </p:sp>
    </p:spTree>
    <p:extLst>
      <p:ext uri="{BB962C8B-B14F-4D97-AF65-F5344CB8AC3E}">
        <p14:creationId xmlns:p14="http://schemas.microsoft.com/office/powerpoint/2010/main" val="18334321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4212" y="685799"/>
            <a:ext cx="3747111" cy="4892040"/>
          </a:xfrm>
        </p:spPr>
        <p:txBody>
          <a:bodyPr>
            <a:normAutofit/>
          </a:bodyPr>
          <a:lstStyle/>
          <a:p>
            <a:pPr marL="0" indent="0" algn="r">
              <a:lnSpc>
                <a:spcPct val="90000"/>
              </a:lnSpc>
            </a:pPr>
            <a:r>
              <a:rPr lang="en-US" sz="3600" b="1" dirty="0">
                <a:solidFill>
                  <a:schemeClr val="tx1"/>
                </a:solidFill>
              </a:rPr>
              <a:t/>
            </a:r>
            <a:br>
              <a:rPr lang="en-US" sz="3600" b="1" dirty="0">
                <a:solidFill>
                  <a:schemeClr val="tx1"/>
                </a:solidFill>
              </a:rPr>
            </a:br>
            <a:r>
              <a:rPr lang="en-US" sz="3600" b="1" dirty="0">
                <a:solidFill>
                  <a:schemeClr val="tx1"/>
                </a:solidFill>
              </a:rPr>
              <a:t>DESIGN AND SAFETY MANAGEMENT</a:t>
            </a:r>
            <a:br>
              <a:rPr lang="en-US" sz="3600" b="1" dirty="0">
                <a:solidFill>
                  <a:schemeClr val="tx1"/>
                </a:solidFill>
              </a:rPr>
            </a:br>
            <a:r>
              <a:rPr lang="en-US" sz="3200" cap="none" dirty="0">
                <a:solidFill>
                  <a:schemeClr val="tx1"/>
                </a:solidFill>
              </a:rPr>
              <a:t>Substation design/ construction: checklist;</a:t>
            </a:r>
            <a:r>
              <a:rPr lang="en-US" sz="3600" dirty="0">
                <a:solidFill>
                  <a:schemeClr val="tx1"/>
                </a:solidFill>
              </a:rPr>
              <a:t/>
            </a:r>
            <a:br>
              <a:rPr lang="en-US" sz="3600" dirty="0">
                <a:solidFill>
                  <a:schemeClr val="tx1"/>
                </a:solidFill>
              </a:rPr>
            </a:br>
            <a:endParaRPr lang="en-US" dirty="0"/>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9"/>
            <a:ext cx="6288260" cy="5537580"/>
          </a:xfrm>
        </p:spPr>
        <p:txBody>
          <a:bodyPr>
            <a:normAutofit fontScale="92500" lnSpcReduction="20000"/>
          </a:bodyPr>
          <a:lstStyle/>
          <a:p>
            <a:pPr>
              <a:lnSpc>
                <a:spcPct val="90000"/>
              </a:lnSpc>
              <a:buFont typeface="Arial" panose="020B0604020202020204" pitchFamily="34" charset="0"/>
              <a:buChar char="•"/>
            </a:pPr>
            <a:r>
              <a:rPr lang="en-US" sz="2400" dirty="0">
                <a:solidFill>
                  <a:schemeClr val="tx1"/>
                </a:solidFill>
              </a:rPr>
              <a:t>They must be an adequate fuse protection for the incoming supply cables from the transformer and for outgoing supply cables to the consumers. </a:t>
            </a:r>
          </a:p>
          <a:p>
            <a:pPr>
              <a:lnSpc>
                <a:spcPct val="90000"/>
              </a:lnSpc>
              <a:buFont typeface="Arial" panose="020B0604020202020204" pitchFamily="34" charset="0"/>
              <a:buChar char="•"/>
            </a:pPr>
            <a:r>
              <a:rPr lang="en-US" sz="2400" dirty="0">
                <a:solidFill>
                  <a:schemeClr val="tx1"/>
                </a:solidFill>
              </a:rPr>
              <a:t>The transformer and the feeder pillar neutral must be earthed,</a:t>
            </a:r>
          </a:p>
          <a:p>
            <a:pPr>
              <a:lnSpc>
                <a:spcPct val="90000"/>
              </a:lnSpc>
              <a:buFont typeface="Arial" panose="020B0604020202020204" pitchFamily="34" charset="0"/>
              <a:buChar char="•"/>
            </a:pPr>
            <a:r>
              <a:rPr lang="en-US" sz="2400" dirty="0">
                <a:solidFill>
                  <a:schemeClr val="tx1"/>
                </a:solidFill>
              </a:rPr>
              <a:t>Granite chippings must be adequately spread on the substation floor,</a:t>
            </a:r>
          </a:p>
          <a:p>
            <a:pPr>
              <a:lnSpc>
                <a:spcPct val="90000"/>
              </a:lnSpc>
              <a:buFont typeface="Arial" panose="020B0604020202020204" pitchFamily="34" charset="0"/>
              <a:buChar char="•"/>
            </a:pPr>
            <a:r>
              <a:rPr lang="en-US" sz="2400" dirty="0">
                <a:solidFill>
                  <a:schemeClr val="tx1"/>
                </a:solidFill>
              </a:rPr>
              <a:t>For supply to an estate 3-pole gang isolator should be provided at the point of T-off,</a:t>
            </a:r>
          </a:p>
          <a:p>
            <a:pPr>
              <a:lnSpc>
                <a:spcPct val="90000"/>
              </a:lnSpc>
              <a:buFont typeface="Arial" panose="020B0604020202020204" pitchFamily="34" charset="0"/>
              <a:buChar char="•"/>
            </a:pPr>
            <a:r>
              <a:rPr lang="en-US" sz="2400" dirty="0">
                <a:solidFill>
                  <a:schemeClr val="tx1"/>
                </a:solidFill>
              </a:rPr>
              <a:t>The overhead high voltage fuse protection must be of the correct amperage,</a:t>
            </a:r>
          </a:p>
          <a:p>
            <a:pPr>
              <a:lnSpc>
                <a:spcPct val="90000"/>
              </a:lnSpc>
              <a:buFont typeface="Arial" panose="020B0604020202020204" pitchFamily="34" charset="0"/>
              <a:buChar char="•"/>
            </a:pPr>
            <a:r>
              <a:rPr lang="en-US" sz="2400" dirty="0">
                <a:solidFill>
                  <a:schemeClr val="tx1"/>
                </a:solidFill>
              </a:rPr>
              <a:t>All channel iron cross arms used at the substation terminal poles must be adequately earthed</a:t>
            </a:r>
          </a:p>
          <a:p>
            <a:pPr>
              <a:lnSpc>
                <a:spcPct val="90000"/>
              </a:lnSpc>
              <a:buFont typeface="Arial" panose="020B0604020202020204" pitchFamily="34" charset="0"/>
              <a:buChar char="•"/>
            </a:pPr>
            <a:r>
              <a:rPr lang="en-US" sz="2400" dirty="0">
                <a:solidFill>
                  <a:schemeClr val="tx1"/>
                </a:solidFill>
              </a:rPr>
              <a:t>The lightning arresters earthing lead must be a minimum of 70mm2,</a:t>
            </a:r>
          </a:p>
          <a:p>
            <a:pPr>
              <a:lnSpc>
                <a:spcPct val="90000"/>
              </a:lnSpc>
            </a:pPr>
            <a:endParaRPr lang="en-US" sz="1100" dirty="0">
              <a:solidFill>
                <a:schemeClr val="tx1"/>
              </a:solidFill>
            </a:endParaRPr>
          </a:p>
        </p:txBody>
      </p:sp>
    </p:spTree>
    <p:extLst>
      <p:ext uri="{BB962C8B-B14F-4D97-AF65-F5344CB8AC3E}">
        <p14:creationId xmlns:p14="http://schemas.microsoft.com/office/powerpoint/2010/main" val="28917406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4212" y="685799"/>
            <a:ext cx="3747111" cy="4892040"/>
          </a:xfrm>
        </p:spPr>
        <p:txBody>
          <a:bodyPr>
            <a:normAutofit/>
          </a:bodyPr>
          <a:lstStyle/>
          <a:p>
            <a:pPr marL="0" indent="0" algn="r">
              <a:lnSpc>
                <a:spcPct val="90000"/>
              </a:lnSpc>
            </a:pPr>
            <a:r>
              <a:rPr lang="en-US" sz="3600" b="1" dirty="0">
                <a:solidFill>
                  <a:schemeClr val="tx1"/>
                </a:solidFill>
              </a:rPr>
              <a:t/>
            </a:r>
            <a:br>
              <a:rPr lang="en-US" sz="3600" b="1" dirty="0">
                <a:solidFill>
                  <a:schemeClr val="tx1"/>
                </a:solidFill>
              </a:rPr>
            </a:br>
            <a:r>
              <a:rPr lang="en-US" sz="3600" b="1" dirty="0">
                <a:solidFill>
                  <a:schemeClr val="tx1"/>
                </a:solidFill>
              </a:rPr>
              <a:t>DESIGN AND SAFETY MANAGEMENT</a:t>
            </a:r>
            <a:br>
              <a:rPr lang="en-US" sz="3600" b="1" dirty="0">
                <a:solidFill>
                  <a:schemeClr val="tx1"/>
                </a:solidFill>
              </a:rPr>
            </a:br>
            <a:r>
              <a:rPr lang="en-US" sz="3200" cap="none" dirty="0">
                <a:solidFill>
                  <a:schemeClr val="tx1"/>
                </a:solidFill>
              </a:rPr>
              <a:t>Substation design/ construction: checklist;</a:t>
            </a:r>
            <a:r>
              <a:rPr lang="en-US" sz="3600" dirty="0">
                <a:solidFill>
                  <a:schemeClr val="tx1"/>
                </a:solidFill>
              </a:rPr>
              <a:t/>
            </a:r>
            <a:br>
              <a:rPr lang="en-US" sz="3600" dirty="0">
                <a:solidFill>
                  <a:schemeClr val="tx1"/>
                </a:solidFill>
              </a:rPr>
            </a:br>
            <a:endParaRPr lang="en-US" dirty="0"/>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9"/>
            <a:ext cx="6288260" cy="5537580"/>
          </a:xfrm>
        </p:spPr>
        <p:txBody>
          <a:bodyPr>
            <a:normAutofit fontScale="92500" lnSpcReduction="20000"/>
          </a:bodyPr>
          <a:lstStyle/>
          <a:p>
            <a:pPr>
              <a:lnSpc>
                <a:spcPct val="90000"/>
              </a:lnSpc>
              <a:buFont typeface="Arial" panose="020B0604020202020204" pitchFamily="34" charset="0"/>
              <a:buChar char="•"/>
            </a:pPr>
            <a:r>
              <a:rPr lang="en-US" sz="2400" dirty="0">
                <a:solidFill>
                  <a:schemeClr val="tx1"/>
                </a:solidFill>
              </a:rPr>
              <a:t>When an XLPE cable is used, it must be properly brazed and piped with a PVC pipe to hold it firmly in place,</a:t>
            </a:r>
          </a:p>
          <a:p>
            <a:pPr>
              <a:lnSpc>
                <a:spcPct val="90000"/>
              </a:lnSpc>
              <a:buFont typeface="Arial" panose="020B0604020202020204" pitchFamily="34" charset="0"/>
              <a:buChar char="•"/>
            </a:pPr>
            <a:r>
              <a:rPr lang="en-US" sz="2400" dirty="0">
                <a:solidFill>
                  <a:schemeClr val="tx1"/>
                </a:solidFill>
              </a:rPr>
              <a:t>An earthing system must be provided for the substation with a value of less than 2 ohms,</a:t>
            </a:r>
          </a:p>
          <a:p>
            <a:pPr>
              <a:lnSpc>
                <a:spcPct val="90000"/>
              </a:lnSpc>
              <a:buFont typeface="Arial" panose="020B0604020202020204" pitchFamily="34" charset="0"/>
              <a:buChar char="•"/>
            </a:pPr>
            <a:r>
              <a:rPr lang="en-US" sz="2400" dirty="0">
                <a:solidFill>
                  <a:schemeClr val="tx1"/>
                </a:solidFill>
              </a:rPr>
              <a:t>A separate earthing system must be provided for the lightning arresters, transformer and feeder pillar of separate connection must be made from the earth pit,</a:t>
            </a:r>
          </a:p>
          <a:p>
            <a:pPr>
              <a:lnSpc>
                <a:spcPct val="90000"/>
              </a:lnSpc>
              <a:buFont typeface="Arial" panose="020B0604020202020204" pitchFamily="34" charset="0"/>
              <a:buChar char="•"/>
            </a:pPr>
            <a:r>
              <a:rPr lang="en-US" sz="2400" dirty="0">
                <a:solidFill>
                  <a:schemeClr val="tx1"/>
                </a:solidFill>
              </a:rPr>
              <a:t>The substation must be fenced round with a height of not less than 2.5m</a:t>
            </a:r>
          </a:p>
          <a:p>
            <a:pPr>
              <a:lnSpc>
                <a:spcPct val="90000"/>
              </a:lnSpc>
              <a:buFont typeface="Arial" panose="020B0604020202020204" pitchFamily="34" charset="0"/>
              <a:buChar char="•"/>
            </a:pPr>
            <a:r>
              <a:rPr lang="en-US" sz="2400" dirty="0">
                <a:solidFill>
                  <a:schemeClr val="tx1"/>
                </a:solidFill>
              </a:rPr>
              <a:t>When a steel pole/wire mesh is used for the fence it must be earthed,</a:t>
            </a:r>
          </a:p>
          <a:p>
            <a:pPr>
              <a:lnSpc>
                <a:spcPct val="90000"/>
              </a:lnSpc>
              <a:buFont typeface="Arial" panose="020B0604020202020204" pitchFamily="34" charset="0"/>
              <a:buChar char="•"/>
            </a:pPr>
            <a:r>
              <a:rPr lang="en-US" sz="2400" dirty="0">
                <a:solidFill>
                  <a:schemeClr val="tx1"/>
                </a:solidFill>
              </a:rPr>
              <a:t>The substation gate must be opened outside and must have lock and key,</a:t>
            </a:r>
          </a:p>
          <a:p>
            <a:pPr>
              <a:lnSpc>
                <a:spcPct val="90000"/>
              </a:lnSpc>
              <a:buFont typeface="Arial" panose="020B0604020202020204" pitchFamily="34" charset="0"/>
              <a:buChar char="•"/>
            </a:pPr>
            <a:r>
              <a:rPr lang="en-US" sz="2400" dirty="0">
                <a:solidFill>
                  <a:schemeClr val="tx1"/>
                </a:solidFill>
              </a:rPr>
              <a:t>A bold danger sign must be fixed on the substation entrance gate,</a:t>
            </a:r>
          </a:p>
          <a:p>
            <a:pPr>
              <a:lnSpc>
                <a:spcPct val="90000"/>
              </a:lnSpc>
            </a:pPr>
            <a:endParaRPr lang="en-US" sz="1100" dirty="0">
              <a:solidFill>
                <a:schemeClr val="tx1"/>
              </a:solidFill>
            </a:endParaRPr>
          </a:p>
        </p:txBody>
      </p:sp>
    </p:spTree>
    <p:extLst>
      <p:ext uri="{BB962C8B-B14F-4D97-AF65-F5344CB8AC3E}">
        <p14:creationId xmlns:p14="http://schemas.microsoft.com/office/powerpoint/2010/main" val="37523024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4212" y="685799"/>
            <a:ext cx="3747111" cy="4892040"/>
          </a:xfrm>
        </p:spPr>
        <p:txBody>
          <a:bodyPr>
            <a:normAutofit/>
          </a:bodyPr>
          <a:lstStyle/>
          <a:p>
            <a:pPr marL="0" indent="0" algn="r">
              <a:lnSpc>
                <a:spcPct val="90000"/>
              </a:lnSpc>
            </a:pPr>
            <a:r>
              <a:rPr lang="en-US" sz="3600" b="1" dirty="0">
                <a:solidFill>
                  <a:schemeClr val="tx1"/>
                </a:solidFill>
              </a:rPr>
              <a:t/>
            </a:r>
            <a:br>
              <a:rPr lang="en-US" sz="3600" b="1" dirty="0">
                <a:solidFill>
                  <a:schemeClr val="tx1"/>
                </a:solidFill>
              </a:rPr>
            </a:br>
            <a:r>
              <a:rPr lang="en-US" sz="3600" b="1" dirty="0">
                <a:solidFill>
                  <a:schemeClr val="tx1"/>
                </a:solidFill>
              </a:rPr>
              <a:t>DESIGN AND SAFETY MANAGEMENT</a:t>
            </a:r>
            <a:br>
              <a:rPr lang="en-US" sz="3600" b="1" dirty="0">
                <a:solidFill>
                  <a:schemeClr val="tx1"/>
                </a:solidFill>
              </a:rPr>
            </a:br>
            <a:r>
              <a:rPr lang="en-US" sz="3200" cap="none" dirty="0">
                <a:solidFill>
                  <a:schemeClr val="tx1"/>
                </a:solidFill>
              </a:rPr>
              <a:t>Substation design/ construction: checklist;</a:t>
            </a:r>
            <a:r>
              <a:rPr lang="en-US" sz="3600" dirty="0">
                <a:solidFill>
                  <a:schemeClr val="tx1"/>
                </a:solidFill>
              </a:rPr>
              <a:t/>
            </a:r>
            <a:br>
              <a:rPr lang="en-US" sz="3600" dirty="0">
                <a:solidFill>
                  <a:schemeClr val="tx1"/>
                </a:solidFill>
              </a:rPr>
            </a:br>
            <a:endParaRPr lang="en-US" dirty="0"/>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9"/>
            <a:ext cx="6288260" cy="5537580"/>
          </a:xfrm>
        </p:spPr>
        <p:txBody>
          <a:bodyPr>
            <a:normAutofit lnSpcReduction="10000"/>
          </a:bodyPr>
          <a:lstStyle/>
          <a:p>
            <a:pPr>
              <a:lnSpc>
                <a:spcPct val="90000"/>
              </a:lnSpc>
              <a:buFont typeface="Arial" panose="020B0604020202020204" pitchFamily="34" charset="0"/>
              <a:buChar char="•"/>
            </a:pPr>
            <a:r>
              <a:rPr lang="en-US" sz="2400" dirty="0">
                <a:solidFill>
                  <a:schemeClr val="tx1"/>
                </a:solidFill>
              </a:rPr>
              <a:t>Where a substation is in proximity to houses the top of the fence must be covered with broken bottles or barbed wire to prevent climbing or being used as hanger for clothes,</a:t>
            </a:r>
          </a:p>
          <a:p>
            <a:pPr>
              <a:lnSpc>
                <a:spcPct val="90000"/>
              </a:lnSpc>
              <a:buFont typeface="Arial" panose="020B0604020202020204" pitchFamily="34" charset="0"/>
              <a:buChar char="•"/>
            </a:pPr>
            <a:r>
              <a:rPr lang="en-US" sz="2400" dirty="0">
                <a:solidFill>
                  <a:schemeClr val="tx1"/>
                </a:solidFill>
              </a:rPr>
              <a:t>A block wall fence must have spaces to allow for free flow of air,</a:t>
            </a:r>
          </a:p>
          <a:p>
            <a:pPr>
              <a:lnSpc>
                <a:spcPct val="90000"/>
              </a:lnSpc>
              <a:buFont typeface="Arial" panose="020B0604020202020204" pitchFamily="34" charset="0"/>
              <a:buChar char="•"/>
            </a:pPr>
            <a:r>
              <a:rPr lang="en-US" sz="2400" dirty="0">
                <a:solidFill>
                  <a:schemeClr val="tx1"/>
                </a:solidFill>
              </a:rPr>
              <a:t>The LV cable size must be adequate for the expected load,</a:t>
            </a:r>
          </a:p>
          <a:p>
            <a:pPr>
              <a:lnSpc>
                <a:spcPct val="90000"/>
              </a:lnSpc>
              <a:buFont typeface="Arial" panose="020B0604020202020204" pitchFamily="34" charset="0"/>
              <a:buChar char="•"/>
            </a:pPr>
            <a:r>
              <a:rPr lang="en-US" sz="2400" dirty="0">
                <a:solidFill>
                  <a:schemeClr val="tx1"/>
                </a:solidFill>
              </a:rPr>
              <a:t>The upriser cable should be buried at the point of entry into the substation,</a:t>
            </a:r>
          </a:p>
          <a:p>
            <a:pPr>
              <a:lnSpc>
                <a:spcPct val="90000"/>
              </a:lnSpc>
              <a:buFont typeface="Arial" panose="020B0604020202020204" pitchFamily="34" charset="0"/>
              <a:buChar char="•"/>
            </a:pPr>
            <a:r>
              <a:rPr lang="en-US" sz="2400" dirty="0">
                <a:solidFill>
                  <a:schemeClr val="tx1"/>
                </a:solidFill>
              </a:rPr>
              <a:t>Bimetallic line taps must be used for the interconnection between the </a:t>
            </a:r>
            <a:r>
              <a:rPr lang="en-US" sz="2400" dirty="0" err="1">
                <a:solidFill>
                  <a:schemeClr val="tx1"/>
                </a:solidFill>
              </a:rPr>
              <a:t>Aluminium</a:t>
            </a:r>
            <a:r>
              <a:rPr lang="en-US" sz="2400" dirty="0">
                <a:solidFill>
                  <a:schemeClr val="tx1"/>
                </a:solidFill>
              </a:rPr>
              <a:t> overhead line and the overhead high voltage D-fittings when the jumper conductor is copper, </a:t>
            </a:r>
          </a:p>
          <a:p>
            <a:pPr>
              <a:lnSpc>
                <a:spcPct val="90000"/>
              </a:lnSpc>
            </a:pPr>
            <a:endParaRPr lang="en-US" sz="1100" dirty="0">
              <a:solidFill>
                <a:schemeClr val="tx1"/>
              </a:solidFill>
            </a:endParaRPr>
          </a:p>
        </p:txBody>
      </p:sp>
    </p:spTree>
    <p:extLst>
      <p:ext uri="{BB962C8B-B14F-4D97-AF65-F5344CB8AC3E}">
        <p14:creationId xmlns:p14="http://schemas.microsoft.com/office/powerpoint/2010/main" val="42459854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4212" y="685799"/>
            <a:ext cx="3747111" cy="4892040"/>
          </a:xfrm>
        </p:spPr>
        <p:txBody>
          <a:bodyPr>
            <a:normAutofit/>
          </a:bodyPr>
          <a:lstStyle/>
          <a:p>
            <a:pPr marL="0" indent="0" algn="r">
              <a:lnSpc>
                <a:spcPct val="90000"/>
              </a:lnSpc>
            </a:pPr>
            <a:r>
              <a:rPr lang="en-US" sz="3600" b="1" dirty="0">
                <a:solidFill>
                  <a:schemeClr val="tx1"/>
                </a:solidFill>
              </a:rPr>
              <a:t/>
            </a:r>
            <a:br>
              <a:rPr lang="en-US" sz="3600" b="1" dirty="0">
                <a:solidFill>
                  <a:schemeClr val="tx1"/>
                </a:solidFill>
              </a:rPr>
            </a:br>
            <a:r>
              <a:rPr lang="en-US" sz="3600" b="1" dirty="0">
                <a:solidFill>
                  <a:schemeClr val="tx1"/>
                </a:solidFill>
              </a:rPr>
              <a:t>DESIGN AND SAFETY MANAGEMENT</a:t>
            </a:r>
            <a:br>
              <a:rPr lang="en-US" sz="3600" b="1" dirty="0">
                <a:solidFill>
                  <a:schemeClr val="tx1"/>
                </a:solidFill>
              </a:rPr>
            </a:br>
            <a:r>
              <a:rPr lang="en-US" sz="3200" cap="none" dirty="0">
                <a:solidFill>
                  <a:schemeClr val="tx1"/>
                </a:solidFill>
              </a:rPr>
              <a:t>Substation design/ construction: checklist;</a:t>
            </a:r>
            <a:r>
              <a:rPr lang="en-US" sz="3600" dirty="0">
                <a:solidFill>
                  <a:schemeClr val="tx1"/>
                </a:solidFill>
              </a:rPr>
              <a:t/>
            </a:r>
            <a:br>
              <a:rPr lang="en-US" sz="3600" dirty="0">
                <a:solidFill>
                  <a:schemeClr val="tx1"/>
                </a:solidFill>
              </a:rPr>
            </a:br>
            <a:endParaRPr lang="en-US" dirty="0"/>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9"/>
            <a:ext cx="6288260" cy="5537580"/>
          </a:xfrm>
        </p:spPr>
        <p:txBody>
          <a:bodyPr>
            <a:normAutofit fontScale="92500"/>
          </a:bodyPr>
          <a:lstStyle/>
          <a:p>
            <a:pPr>
              <a:lnSpc>
                <a:spcPct val="90000"/>
              </a:lnSpc>
              <a:buFont typeface="Arial" panose="020B0604020202020204" pitchFamily="34" charset="0"/>
              <a:buChar char="•"/>
            </a:pPr>
            <a:r>
              <a:rPr lang="en-US" sz="2400" dirty="0">
                <a:solidFill>
                  <a:schemeClr val="tx1"/>
                </a:solidFill>
              </a:rPr>
              <a:t>The upriser cable must be piped with a PVC pipe to hold it firmly in place,</a:t>
            </a:r>
          </a:p>
          <a:p>
            <a:pPr>
              <a:lnSpc>
                <a:spcPct val="90000"/>
              </a:lnSpc>
              <a:buFont typeface="Arial" panose="020B0604020202020204" pitchFamily="34" charset="0"/>
              <a:buChar char="•"/>
            </a:pPr>
            <a:r>
              <a:rPr lang="en-US" sz="2400" dirty="0">
                <a:solidFill>
                  <a:schemeClr val="tx1"/>
                </a:solidFill>
              </a:rPr>
              <a:t>The upriser cable must not be stripped of its </a:t>
            </a:r>
            <a:r>
              <a:rPr lang="en-US" sz="2400" dirty="0" err="1">
                <a:solidFill>
                  <a:schemeClr val="tx1"/>
                </a:solidFill>
              </a:rPr>
              <a:t>armour</a:t>
            </a:r>
            <a:r>
              <a:rPr lang="en-US" sz="2400" dirty="0">
                <a:solidFill>
                  <a:schemeClr val="tx1"/>
                </a:solidFill>
              </a:rPr>
              <a:t> protection,</a:t>
            </a:r>
          </a:p>
          <a:p>
            <a:pPr>
              <a:lnSpc>
                <a:spcPct val="90000"/>
              </a:lnSpc>
              <a:buFont typeface="Arial" panose="020B0604020202020204" pitchFamily="34" charset="0"/>
              <a:buChar char="•"/>
            </a:pPr>
            <a:r>
              <a:rPr lang="en-US" sz="2400" dirty="0">
                <a:solidFill>
                  <a:schemeClr val="tx1"/>
                </a:solidFill>
              </a:rPr>
              <a:t>The jumper and down drop cables should not be coiled to avoid large fault current that can damage the transformer windings,</a:t>
            </a:r>
          </a:p>
          <a:p>
            <a:pPr>
              <a:lnSpc>
                <a:spcPct val="90000"/>
              </a:lnSpc>
              <a:buFont typeface="Arial" panose="020B0604020202020204" pitchFamily="34" charset="0"/>
              <a:buChar char="•"/>
            </a:pPr>
            <a:r>
              <a:rPr lang="en-US" sz="2400" dirty="0">
                <a:solidFill>
                  <a:schemeClr val="tx1"/>
                </a:solidFill>
              </a:rPr>
              <a:t>The transformer gauge must be in good condition, and the transformer oil in the conservator must not be full,</a:t>
            </a:r>
          </a:p>
          <a:p>
            <a:pPr>
              <a:lnSpc>
                <a:spcPct val="90000"/>
              </a:lnSpc>
              <a:buFont typeface="Arial" panose="020B0604020202020204" pitchFamily="34" charset="0"/>
              <a:buChar char="•"/>
            </a:pPr>
            <a:r>
              <a:rPr lang="en-US" sz="2400" dirty="0">
                <a:solidFill>
                  <a:schemeClr val="tx1"/>
                </a:solidFill>
              </a:rPr>
              <a:t>The transformer must have silica gel and it must not be saturated,</a:t>
            </a:r>
          </a:p>
          <a:p>
            <a:pPr>
              <a:lnSpc>
                <a:spcPct val="90000"/>
              </a:lnSpc>
              <a:buFont typeface="Arial" panose="020B0604020202020204" pitchFamily="34" charset="0"/>
              <a:buChar char="•"/>
            </a:pPr>
            <a:r>
              <a:rPr lang="en-US" sz="2400" dirty="0">
                <a:solidFill>
                  <a:schemeClr val="tx1"/>
                </a:solidFill>
              </a:rPr>
              <a:t>The polarity of the transformer phases of the HV bushings and LV bushings must be clearly marked,</a:t>
            </a:r>
          </a:p>
          <a:p>
            <a:pPr>
              <a:lnSpc>
                <a:spcPct val="90000"/>
              </a:lnSpc>
            </a:pPr>
            <a:endParaRPr lang="en-US" sz="1100" dirty="0">
              <a:solidFill>
                <a:schemeClr val="tx1"/>
              </a:solidFill>
            </a:endParaRPr>
          </a:p>
        </p:txBody>
      </p:sp>
    </p:spTree>
    <p:extLst>
      <p:ext uri="{BB962C8B-B14F-4D97-AF65-F5344CB8AC3E}">
        <p14:creationId xmlns:p14="http://schemas.microsoft.com/office/powerpoint/2010/main" val="1739866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48A6D39-DCB5-4A13-8658-6F33AAF191EF}"/>
              </a:ext>
            </a:extLst>
          </p:cNvPr>
          <p:cNvSpPr txBox="1"/>
          <p:nvPr/>
        </p:nvSpPr>
        <p:spPr>
          <a:xfrm>
            <a:off x="965566" y="744685"/>
            <a:ext cx="8534400" cy="817488"/>
          </a:xfrm>
          <a:prstGeom prst="rect">
            <a:avLst/>
          </a:prstGeom>
        </p:spPr>
        <p:txBody>
          <a:bodyPr vert="horz" lIns="91440" tIns="45720" rIns="91440" bIns="45720" rtlCol="0" anchor="ctr">
            <a:normAutofit/>
          </a:bodyPr>
          <a:lstStyle/>
          <a:p>
            <a:pPr>
              <a:spcBef>
                <a:spcPct val="0"/>
              </a:spcBef>
              <a:spcAft>
                <a:spcPts val="600"/>
              </a:spcAft>
            </a:pPr>
            <a:r>
              <a:rPr lang="en-US" sz="3600" kern="1200" cap="all" dirty="0">
                <a:ln w="3175" cmpd="sng">
                  <a:noFill/>
                </a:ln>
                <a:solidFill>
                  <a:schemeClr val="tx1"/>
                </a:solidFill>
                <a:effectLst/>
                <a:latin typeface="+mj-lt"/>
                <a:ea typeface="+mj-ea"/>
                <a:cs typeface="+mj-cs"/>
              </a:rPr>
              <a:t>Radial System</a:t>
            </a:r>
          </a:p>
        </p:txBody>
      </p:sp>
      <p:graphicFrame>
        <p:nvGraphicFramePr>
          <p:cNvPr id="7" name="Content Placeholder 1">
            <a:extLst>
              <a:ext uri="{FF2B5EF4-FFF2-40B4-BE49-F238E27FC236}">
                <a16:creationId xmlns:a16="http://schemas.microsoft.com/office/drawing/2014/main" xmlns="" id="{C1AF921B-4773-47B4-A6BE-808A564508B2}"/>
              </a:ext>
            </a:extLst>
          </p:cNvPr>
          <p:cNvGraphicFramePr>
            <a:graphicFrameLocks noGrp="1"/>
          </p:cNvGraphicFramePr>
          <p:nvPr>
            <p:ph idx="1"/>
            <p:extLst>
              <p:ext uri="{D42A27DB-BD31-4B8C-83A1-F6EECF244321}">
                <p14:modId xmlns:p14="http://schemas.microsoft.com/office/powerpoint/2010/main" val="138784760"/>
              </p:ext>
            </p:extLst>
          </p:nvPr>
        </p:nvGraphicFramePr>
        <p:xfrm>
          <a:off x="685800" y="1562173"/>
          <a:ext cx="10820399" cy="4135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85558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50131" y="685799"/>
            <a:ext cx="4281193" cy="4892040"/>
          </a:xfrm>
        </p:spPr>
        <p:txBody>
          <a:bodyPr>
            <a:normAutofit/>
          </a:bodyPr>
          <a:lstStyle/>
          <a:p>
            <a:pPr algn="r">
              <a:lnSpc>
                <a:spcPct val="90000"/>
              </a:lnSpc>
            </a:pPr>
            <a:r>
              <a:rPr lang="en-US" sz="3600" b="1" dirty="0">
                <a:solidFill>
                  <a:schemeClr val="tx1"/>
                </a:solidFill>
              </a:rPr>
              <a:t/>
            </a:r>
            <a:br>
              <a:rPr lang="en-US" sz="3600" b="1" dirty="0">
                <a:solidFill>
                  <a:schemeClr val="tx1"/>
                </a:solidFill>
              </a:rPr>
            </a:br>
            <a:r>
              <a:rPr lang="en-GB" b="1" dirty="0"/>
              <a:t>OVERHEAD LINE CONSTRUCTION : </a:t>
            </a:r>
            <a:r>
              <a:rPr lang="en-GB" b="1" cap="none" dirty="0"/>
              <a:t>Safety considerations</a:t>
            </a:r>
            <a:r>
              <a:rPr lang="en-GB" b="1" dirty="0"/>
              <a:t/>
            </a:r>
            <a:br>
              <a:rPr lang="en-GB" b="1" dirty="0"/>
            </a:br>
            <a:endParaRPr lang="en-US" dirty="0"/>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9"/>
            <a:ext cx="6288260" cy="5537580"/>
          </a:xfrm>
        </p:spPr>
        <p:txBody>
          <a:bodyPr>
            <a:normAutofit fontScale="92500"/>
          </a:bodyPr>
          <a:lstStyle/>
          <a:p>
            <a:pPr marL="0" indent="0">
              <a:lnSpc>
                <a:spcPct val="90000"/>
              </a:lnSpc>
              <a:buNone/>
            </a:pPr>
            <a:r>
              <a:rPr lang="en-US" sz="2400" dirty="0">
                <a:solidFill>
                  <a:schemeClr val="tx1"/>
                </a:solidFill>
              </a:rPr>
              <a:t>During survey the engineer must take the following into consideration;</a:t>
            </a:r>
          </a:p>
          <a:p>
            <a:pPr>
              <a:lnSpc>
                <a:spcPct val="90000"/>
              </a:lnSpc>
              <a:buFont typeface="Arial" panose="020B0604020202020204" pitchFamily="34" charset="0"/>
              <a:buChar char="•"/>
            </a:pPr>
            <a:r>
              <a:rPr lang="en-US" sz="2400" dirty="0">
                <a:solidFill>
                  <a:schemeClr val="tx1"/>
                </a:solidFill>
              </a:rPr>
              <a:t>The standard span length is as follows;</a:t>
            </a:r>
          </a:p>
          <a:p>
            <a:pPr>
              <a:lnSpc>
                <a:spcPct val="90000"/>
              </a:lnSpc>
              <a:buFont typeface="Arial" panose="020B0604020202020204" pitchFamily="34" charset="0"/>
              <a:buChar char="•"/>
            </a:pPr>
            <a:r>
              <a:rPr lang="en-US" sz="2400" dirty="0">
                <a:solidFill>
                  <a:schemeClr val="tx1"/>
                </a:solidFill>
              </a:rPr>
              <a:t>45/50m for LT overhead lines and for HT/LT overhead line (dual reticulation) within built up area or passing through built up areas. </a:t>
            </a:r>
          </a:p>
          <a:p>
            <a:pPr>
              <a:lnSpc>
                <a:spcPct val="90000"/>
              </a:lnSpc>
              <a:buFont typeface="Arial" panose="020B0604020202020204" pitchFamily="34" charset="0"/>
              <a:buChar char="•"/>
            </a:pPr>
            <a:r>
              <a:rPr lang="en-US" sz="2400" dirty="0">
                <a:solidFill>
                  <a:schemeClr val="tx1"/>
                </a:solidFill>
              </a:rPr>
              <a:t>60/70m for inter town HT overhead lines (ITC) but can get up to 80/90m depending on the nature of area or terrain or for special application and construction, or there is a river/stream etc.</a:t>
            </a:r>
          </a:p>
          <a:p>
            <a:pPr>
              <a:lnSpc>
                <a:spcPct val="90000"/>
              </a:lnSpc>
              <a:buFont typeface="Arial" panose="020B0604020202020204" pitchFamily="34" charset="0"/>
              <a:buChar char="•"/>
            </a:pPr>
            <a:r>
              <a:rPr lang="en-US" sz="2400" dirty="0">
                <a:solidFill>
                  <a:schemeClr val="tx1"/>
                </a:solidFill>
              </a:rPr>
              <a:t>Proximity of the overhead line to buildings and other existing structures, minimum safety clearance of 11m (5.5m from the yellow phase to either sides of the O-H line)</a:t>
            </a:r>
          </a:p>
          <a:p>
            <a:pPr>
              <a:lnSpc>
                <a:spcPct val="90000"/>
              </a:lnSpc>
            </a:pPr>
            <a:endParaRPr lang="en-US" sz="1100" dirty="0">
              <a:solidFill>
                <a:schemeClr val="tx1"/>
              </a:solidFill>
            </a:endParaRPr>
          </a:p>
        </p:txBody>
      </p:sp>
    </p:spTree>
    <p:extLst>
      <p:ext uri="{BB962C8B-B14F-4D97-AF65-F5344CB8AC3E}">
        <p14:creationId xmlns:p14="http://schemas.microsoft.com/office/powerpoint/2010/main" val="31399512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50131" y="685799"/>
            <a:ext cx="4281193" cy="4892040"/>
          </a:xfrm>
        </p:spPr>
        <p:txBody>
          <a:bodyPr>
            <a:normAutofit/>
          </a:bodyPr>
          <a:lstStyle/>
          <a:p>
            <a:pPr algn="r">
              <a:lnSpc>
                <a:spcPct val="90000"/>
              </a:lnSpc>
            </a:pPr>
            <a:r>
              <a:rPr lang="en-US" sz="3600" b="1" dirty="0">
                <a:solidFill>
                  <a:schemeClr val="tx1"/>
                </a:solidFill>
              </a:rPr>
              <a:t/>
            </a:r>
            <a:br>
              <a:rPr lang="en-US" sz="3600" b="1" dirty="0">
                <a:solidFill>
                  <a:schemeClr val="tx1"/>
                </a:solidFill>
              </a:rPr>
            </a:br>
            <a:r>
              <a:rPr lang="en-GB" b="1" dirty="0"/>
              <a:t>OVERHEAD LINE CONSTRUCTION : </a:t>
            </a:r>
            <a:r>
              <a:rPr lang="en-GB" b="1" cap="none" dirty="0"/>
              <a:t>Safety considerations</a:t>
            </a:r>
            <a:r>
              <a:rPr lang="en-GB" b="1" dirty="0"/>
              <a:t/>
            </a:r>
            <a:br>
              <a:rPr lang="en-GB" b="1" dirty="0"/>
            </a:br>
            <a:endParaRPr lang="en-US" dirty="0"/>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9"/>
            <a:ext cx="6288260" cy="5537580"/>
          </a:xfrm>
        </p:spPr>
        <p:txBody>
          <a:bodyPr>
            <a:normAutofit fontScale="92500" lnSpcReduction="10000"/>
          </a:bodyPr>
          <a:lstStyle/>
          <a:p>
            <a:pPr>
              <a:lnSpc>
                <a:spcPct val="90000"/>
              </a:lnSpc>
              <a:buFont typeface="Arial" panose="020B0604020202020204" pitchFamily="34" charset="0"/>
              <a:buChar char="•"/>
            </a:pPr>
            <a:r>
              <a:rPr lang="en-US" sz="2400" dirty="0">
                <a:solidFill>
                  <a:schemeClr val="tx1"/>
                </a:solidFill>
              </a:rPr>
              <a:t>Pole depth must be 1.8m but where the soil is hard or rocky 1.2m and concrete from the base will be accepted. </a:t>
            </a:r>
          </a:p>
          <a:p>
            <a:pPr>
              <a:lnSpc>
                <a:spcPct val="90000"/>
              </a:lnSpc>
              <a:buFont typeface="Arial" panose="020B0604020202020204" pitchFamily="34" charset="0"/>
              <a:buChar char="•"/>
            </a:pPr>
            <a:r>
              <a:rPr lang="en-US" sz="2400" dirty="0">
                <a:solidFill>
                  <a:schemeClr val="tx1"/>
                </a:solidFill>
              </a:rPr>
              <a:t>After planting the pole it must be backfilled and rammed properly.</a:t>
            </a:r>
          </a:p>
          <a:p>
            <a:pPr>
              <a:lnSpc>
                <a:spcPct val="90000"/>
              </a:lnSpc>
              <a:buFont typeface="Arial" panose="020B0604020202020204" pitchFamily="34" charset="0"/>
              <a:buChar char="•"/>
            </a:pPr>
            <a:r>
              <a:rPr lang="en-US" sz="2400" dirty="0">
                <a:solidFill>
                  <a:schemeClr val="tx1"/>
                </a:solidFill>
              </a:rPr>
              <a:t>The conductor sag must be within stipulated limit.</a:t>
            </a:r>
          </a:p>
          <a:p>
            <a:pPr>
              <a:lnSpc>
                <a:spcPct val="90000"/>
              </a:lnSpc>
              <a:buFont typeface="Arial" panose="020B0604020202020204" pitchFamily="34" charset="0"/>
              <a:buChar char="•"/>
            </a:pPr>
            <a:r>
              <a:rPr lang="en-US" sz="2400" dirty="0">
                <a:solidFill>
                  <a:schemeClr val="tx1"/>
                </a:solidFill>
              </a:rPr>
              <a:t>The cross arms should be either </a:t>
            </a:r>
            <a:r>
              <a:rPr lang="en-US" sz="2400" dirty="0" err="1">
                <a:solidFill>
                  <a:schemeClr val="tx1"/>
                </a:solidFill>
              </a:rPr>
              <a:t>fibre</a:t>
            </a:r>
            <a:r>
              <a:rPr lang="en-US" sz="2400" dirty="0">
                <a:solidFill>
                  <a:schemeClr val="tx1"/>
                </a:solidFill>
              </a:rPr>
              <a:t> type or channel iron type, and if channel iron type, they must be earthed. The length must be 2.7m for 33kV and 1.8m for 11kV overhead lines,</a:t>
            </a:r>
          </a:p>
          <a:p>
            <a:pPr>
              <a:lnSpc>
                <a:spcPct val="90000"/>
              </a:lnSpc>
              <a:buFont typeface="Arial" panose="020B0604020202020204" pitchFamily="34" charset="0"/>
              <a:buChar char="•"/>
            </a:pPr>
            <a:r>
              <a:rPr lang="en-US" sz="2400" dirty="0">
                <a:solidFill>
                  <a:schemeClr val="tx1"/>
                </a:solidFill>
              </a:rPr>
              <a:t>The earthing lead for channel iron cross arms should be a minimum of 70mm2 bare copper conductor and adequately protected with PVC pipe of length 2.7m,</a:t>
            </a:r>
          </a:p>
          <a:p>
            <a:pPr>
              <a:lnSpc>
                <a:spcPct val="90000"/>
              </a:lnSpc>
              <a:buFont typeface="Arial" panose="020B0604020202020204" pitchFamily="34" charset="0"/>
              <a:buChar char="•"/>
            </a:pPr>
            <a:r>
              <a:rPr lang="en-US" sz="2400" dirty="0">
                <a:solidFill>
                  <a:schemeClr val="tx1"/>
                </a:solidFill>
              </a:rPr>
              <a:t>The tie straps must be of V-formation,</a:t>
            </a:r>
          </a:p>
          <a:p>
            <a:pPr>
              <a:lnSpc>
                <a:spcPct val="90000"/>
              </a:lnSpc>
            </a:pPr>
            <a:endParaRPr lang="en-US" sz="1100" dirty="0">
              <a:solidFill>
                <a:schemeClr val="tx1"/>
              </a:solidFill>
            </a:endParaRPr>
          </a:p>
        </p:txBody>
      </p:sp>
    </p:spTree>
    <p:extLst>
      <p:ext uri="{BB962C8B-B14F-4D97-AF65-F5344CB8AC3E}">
        <p14:creationId xmlns:p14="http://schemas.microsoft.com/office/powerpoint/2010/main" val="27710009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50131" y="685799"/>
            <a:ext cx="4281193" cy="4892040"/>
          </a:xfrm>
        </p:spPr>
        <p:txBody>
          <a:bodyPr>
            <a:normAutofit/>
          </a:bodyPr>
          <a:lstStyle/>
          <a:p>
            <a:pPr algn="r">
              <a:lnSpc>
                <a:spcPct val="90000"/>
              </a:lnSpc>
            </a:pPr>
            <a:r>
              <a:rPr lang="en-US" sz="3600" b="1" dirty="0">
                <a:solidFill>
                  <a:schemeClr val="tx1"/>
                </a:solidFill>
              </a:rPr>
              <a:t/>
            </a:r>
            <a:br>
              <a:rPr lang="en-US" sz="3600" b="1" dirty="0">
                <a:solidFill>
                  <a:schemeClr val="tx1"/>
                </a:solidFill>
              </a:rPr>
            </a:br>
            <a:r>
              <a:rPr lang="en-GB" b="1" dirty="0"/>
              <a:t>OVERHEAD LINE CONSTRUCTION : </a:t>
            </a:r>
            <a:r>
              <a:rPr lang="en-GB" b="1" cap="none" dirty="0"/>
              <a:t>Safety considerations</a:t>
            </a:r>
            <a:r>
              <a:rPr lang="en-GB" b="1" dirty="0"/>
              <a:t/>
            </a:r>
            <a:br>
              <a:rPr lang="en-GB" b="1" dirty="0"/>
            </a:br>
            <a:endParaRPr lang="en-US" dirty="0"/>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9"/>
            <a:ext cx="6288260" cy="5537580"/>
          </a:xfrm>
        </p:spPr>
        <p:txBody>
          <a:bodyPr>
            <a:normAutofit lnSpcReduction="10000"/>
          </a:bodyPr>
          <a:lstStyle/>
          <a:p>
            <a:pPr>
              <a:lnSpc>
                <a:spcPct val="90000"/>
              </a:lnSpc>
              <a:buFont typeface="Arial" panose="020B0604020202020204" pitchFamily="34" charset="0"/>
              <a:buChar char="•"/>
            </a:pPr>
            <a:r>
              <a:rPr lang="en-US" sz="2400" dirty="0">
                <a:solidFill>
                  <a:schemeClr val="tx1"/>
                </a:solidFill>
              </a:rPr>
              <a:t>The insulators are properly bolted to the cross arms.</a:t>
            </a:r>
          </a:p>
          <a:p>
            <a:pPr>
              <a:lnSpc>
                <a:spcPct val="90000"/>
              </a:lnSpc>
              <a:buFont typeface="Arial" panose="020B0604020202020204" pitchFamily="34" charset="0"/>
              <a:buChar char="•"/>
            </a:pPr>
            <a:r>
              <a:rPr lang="en-US" sz="2400" dirty="0">
                <a:solidFill>
                  <a:schemeClr val="tx1"/>
                </a:solidFill>
              </a:rPr>
              <a:t>For sharp angles H – poles with disc insulators are to be used to dampen the angle and reduce the tension,</a:t>
            </a:r>
          </a:p>
          <a:p>
            <a:pPr>
              <a:lnSpc>
                <a:spcPct val="90000"/>
              </a:lnSpc>
              <a:buFont typeface="Arial" panose="020B0604020202020204" pitchFamily="34" charset="0"/>
              <a:buChar char="•"/>
            </a:pPr>
            <a:r>
              <a:rPr lang="en-US" sz="2400" dirty="0">
                <a:solidFill>
                  <a:schemeClr val="tx1"/>
                </a:solidFill>
              </a:rPr>
              <a:t>All trees in proximity of the overhead line must be cut down not trimmed a distance of 1.8m on both sides,</a:t>
            </a:r>
          </a:p>
          <a:p>
            <a:pPr>
              <a:lnSpc>
                <a:spcPct val="90000"/>
              </a:lnSpc>
              <a:buFont typeface="Arial" panose="020B0604020202020204" pitchFamily="34" charset="0"/>
              <a:buChar char="•"/>
            </a:pPr>
            <a:r>
              <a:rPr lang="en-US" sz="2400" dirty="0">
                <a:solidFill>
                  <a:schemeClr val="tx1"/>
                </a:solidFill>
              </a:rPr>
              <a:t>For intermediate H-poles the required number of stay wires is 4 while for H-poles at an angle it must have 5 stay wires,</a:t>
            </a:r>
          </a:p>
          <a:p>
            <a:pPr>
              <a:lnSpc>
                <a:spcPct val="90000"/>
              </a:lnSpc>
              <a:buFont typeface="Arial" panose="020B0604020202020204" pitchFamily="34" charset="0"/>
              <a:buChar char="•"/>
            </a:pPr>
            <a:r>
              <a:rPr lang="en-US" sz="2400" dirty="0">
                <a:solidFill>
                  <a:schemeClr val="tx1"/>
                </a:solidFill>
              </a:rPr>
              <a:t>Stay wires should be at an angle of 45 degrees to the pole,</a:t>
            </a:r>
          </a:p>
          <a:p>
            <a:pPr>
              <a:lnSpc>
                <a:spcPct val="90000"/>
              </a:lnSpc>
              <a:buFont typeface="Arial" panose="020B0604020202020204" pitchFamily="34" charset="0"/>
              <a:buChar char="•"/>
            </a:pPr>
            <a:r>
              <a:rPr lang="en-US" sz="2400" dirty="0">
                <a:solidFill>
                  <a:schemeClr val="tx1"/>
                </a:solidFill>
              </a:rPr>
              <a:t>Stay insulators must be at a minimum of 3m from the ground for it to be effective,</a:t>
            </a:r>
          </a:p>
          <a:p>
            <a:pPr>
              <a:lnSpc>
                <a:spcPct val="90000"/>
              </a:lnSpc>
            </a:pPr>
            <a:endParaRPr lang="en-US" sz="1100" dirty="0">
              <a:solidFill>
                <a:schemeClr val="tx1"/>
              </a:solidFill>
            </a:endParaRPr>
          </a:p>
        </p:txBody>
      </p:sp>
    </p:spTree>
    <p:extLst>
      <p:ext uri="{BB962C8B-B14F-4D97-AF65-F5344CB8AC3E}">
        <p14:creationId xmlns:p14="http://schemas.microsoft.com/office/powerpoint/2010/main" val="18648886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50131" y="685799"/>
            <a:ext cx="4281193" cy="4892040"/>
          </a:xfrm>
        </p:spPr>
        <p:txBody>
          <a:bodyPr>
            <a:normAutofit/>
          </a:bodyPr>
          <a:lstStyle/>
          <a:p>
            <a:pPr algn="r">
              <a:lnSpc>
                <a:spcPct val="90000"/>
              </a:lnSpc>
            </a:pPr>
            <a:r>
              <a:rPr lang="en-US" sz="3600" b="1" dirty="0">
                <a:solidFill>
                  <a:schemeClr val="tx1"/>
                </a:solidFill>
              </a:rPr>
              <a:t/>
            </a:r>
            <a:br>
              <a:rPr lang="en-US" sz="3600" b="1" dirty="0">
                <a:solidFill>
                  <a:schemeClr val="tx1"/>
                </a:solidFill>
              </a:rPr>
            </a:br>
            <a:r>
              <a:rPr lang="en-GB" b="1" dirty="0"/>
              <a:t>OVERHEAD LINE CONSTRUCTION : </a:t>
            </a:r>
            <a:r>
              <a:rPr lang="en-GB" b="1" cap="none" dirty="0"/>
              <a:t>Safety considerations</a:t>
            </a:r>
            <a:r>
              <a:rPr lang="en-GB" b="1" dirty="0"/>
              <a:t/>
            </a:r>
            <a:br>
              <a:rPr lang="en-GB" b="1" dirty="0"/>
            </a:br>
            <a:endParaRPr lang="en-US" dirty="0"/>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9"/>
            <a:ext cx="6288260" cy="5537580"/>
          </a:xfrm>
        </p:spPr>
        <p:txBody>
          <a:bodyPr>
            <a:normAutofit lnSpcReduction="10000"/>
          </a:bodyPr>
          <a:lstStyle/>
          <a:p>
            <a:pPr>
              <a:lnSpc>
                <a:spcPct val="90000"/>
              </a:lnSpc>
              <a:buFont typeface="Arial" panose="020B0604020202020204" pitchFamily="34" charset="0"/>
              <a:buChar char="•"/>
            </a:pPr>
            <a:r>
              <a:rPr lang="en-US" sz="2400" dirty="0">
                <a:solidFill>
                  <a:schemeClr val="tx1"/>
                </a:solidFill>
              </a:rPr>
              <a:t>Pilot/Jumper insulators should be used for jumper conductors,</a:t>
            </a:r>
          </a:p>
          <a:p>
            <a:pPr>
              <a:lnSpc>
                <a:spcPct val="90000"/>
              </a:lnSpc>
              <a:buFont typeface="Arial" panose="020B0604020202020204" pitchFamily="34" charset="0"/>
              <a:buChar char="•"/>
            </a:pPr>
            <a:r>
              <a:rPr lang="en-US" sz="2400" dirty="0">
                <a:solidFill>
                  <a:schemeClr val="tx1"/>
                </a:solidFill>
              </a:rPr>
              <a:t>Anti-climbing devices and danger sign should be fixed on the poles at a height of not less than 1.8m,</a:t>
            </a:r>
          </a:p>
          <a:p>
            <a:pPr>
              <a:lnSpc>
                <a:spcPct val="90000"/>
              </a:lnSpc>
              <a:buFont typeface="Arial" panose="020B0604020202020204" pitchFamily="34" charset="0"/>
              <a:buChar char="•"/>
            </a:pPr>
            <a:r>
              <a:rPr lang="en-US" sz="2400" dirty="0">
                <a:solidFill>
                  <a:schemeClr val="tx1"/>
                </a:solidFill>
              </a:rPr>
              <a:t>If the HT overhead line passes through a town its span length reduces to between 45/50m for dual reticulation, </a:t>
            </a:r>
          </a:p>
          <a:p>
            <a:pPr>
              <a:lnSpc>
                <a:spcPct val="90000"/>
              </a:lnSpc>
              <a:buFont typeface="Arial" panose="020B0604020202020204" pitchFamily="34" charset="0"/>
              <a:buChar char="•"/>
            </a:pPr>
            <a:r>
              <a:rPr lang="en-US" sz="2400" dirty="0">
                <a:solidFill>
                  <a:schemeClr val="tx1"/>
                </a:solidFill>
              </a:rPr>
              <a:t>When the HT overhead line is to pass under an EHV overhead line, it must be taken underground using XLPE cables of appropriate sizes,</a:t>
            </a:r>
          </a:p>
          <a:p>
            <a:pPr>
              <a:lnSpc>
                <a:spcPct val="90000"/>
              </a:lnSpc>
              <a:buFont typeface="Arial" panose="020B0604020202020204" pitchFamily="34" charset="0"/>
              <a:buChar char="•"/>
            </a:pPr>
            <a:r>
              <a:rPr lang="en-US" sz="2400" dirty="0">
                <a:solidFill>
                  <a:schemeClr val="tx1"/>
                </a:solidFill>
              </a:rPr>
              <a:t>Lightning arresters must be placed at both ends of the overhead lines where it is taken supply from XLPE cables run underground,</a:t>
            </a:r>
          </a:p>
          <a:p>
            <a:pPr>
              <a:lnSpc>
                <a:spcPct val="90000"/>
              </a:lnSpc>
            </a:pPr>
            <a:endParaRPr lang="en-US" sz="1100" dirty="0">
              <a:solidFill>
                <a:schemeClr val="tx1"/>
              </a:solidFill>
            </a:endParaRPr>
          </a:p>
        </p:txBody>
      </p:sp>
    </p:spTree>
    <p:extLst>
      <p:ext uri="{BB962C8B-B14F-4D97-AF65-F5344CB8AC3E}">
        <p14:creationId xmlns:p14="http://schemas.microsoft.com/office/powerpoint/2010/main" val="21554280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50131" y="685799"/>
            <a:ext cx="4281193" cy="4892040"/>
          </a:xfrm>
        </p:spPr>
        <p:txBody>
          <a:bodyPr>
            <a:normAutofit/>
          </a:bodyPr>
          <a:lstStyle/>
          <a:p>
            <a:pPr algn="r">
              <a:lnSpc>
                <a:spcPct val="90000"/>
              </a:lnSpc>
            </a:pPr>
            <a:r>
              <a:rPr lang="en-US" sz="3600" b="1" dirty="0">
                <a:solidFill>
                  <a:schemeClr val="tx1"/>
                </a:solidFill>
              </a:rPr>
              <a:t/>
            </a:r>
            <a:br>
              <a:rPr lang="en-US" sz="3600" b="1" dirty="0">
                <a:solidFill>
                  <a:schemeClr val="tx1"/>
                </a:solidFill>
              </a:rPr>
            </a:br>
            <a:r>
              <a:rPr lang="en-GB" b="1" dirty="0"/>
              <a:t>LT overhead lines:</a:t>
            </a:r>
            <a:br>
              <a:rPr lang="en-GB" b="1" dirty="0"/>
            </a:br>
            <a:r>
              <a:rPr lang="en-GB" b="1" cap="none" dirty="0"/>
              <a:t>Checklists;</a:t>
            </a:r>
            <a:r>
              <a:rPr lang="en-GB" b="1" dirty="0"/>
              <a:t/>
            </a:r>
            <a:br>
              <a:rPr lang="en-GB" b="1" dirty="0"/>
            </a:br>
            <a:r>
              <a:rPr lang="en-GB" b="1" dirty="0"/>
              <a:t/>
            </a:r>
            <a:br>
              <a:rPr lang="en-GB" b="1" dirty="0"/>
            </a:br>
            <a:endParaRPr lang="en-US" dirty="0"/>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9"/>
            <a:ext cx="6288260" cy="5537580"/>
          </a:xfrm>
        </p:spPr>
        <p:txBody>
          <a:bodyPr>
            <a:normAutofit fontScale="92500" lnSpcReduction="20000"/>
          </a:bodyPr>
          <a:lstStyle/>
          <a:p>
            <a:pPr>
              <a:lnSpc>
                <a:spcPct val="90000"/>
              </a:lnSpc>
              <a:buFont typeface="Arial" panose="020B0604020202020204" pitchFamily="34" charset="0"/>
              <a:buChar char="•"/>
            </a:pPr>
            <a:r>
              <a:rPr lang="en-US" sz="2400" dirty="0">
                <a:solidFill>
                  <a:schemeClr val="tx1"/>
                </a:solidFill>
              </a:rPr>
              <a:t>The length on an LT pole is 8.54m,</a:t>
            </a:r>
          </a:p>
          <a:p>
            <a:pPr>
              <a:lnSpc>
                <a:spcPct val="90000"/>
              </a:lnSpc>
              <a:buFont typeface="Arial" panose="020B0604020202020204" pitchFamily="34" charset="0"/>
              <a:buChar char="•"/>
            </a:pPr>
            <a:r>
              <a:rPr lang="en-US" sz="2400" dirty="0">
                <a:solidFill>
                  <a:schemeClr val="tx1"/>
                </a:solidFill>
              </a:rPr>
              <a:t>The hole spacing between the conductors is 0.3m</a:t>
            </a:r>
          </a:p>
          <a:p>
            <a:pPr>
              <a:lnSpc>
                <a:spcPct val="90000"/>
              </a:lnSpc>
              <a:buFont typeface="Arial" panose="020B0604020202020204" pitchFamily="34" charset="0"/>
              <a:buChar char="•"/>
            </a:pPr>
            <a:r>
              <a:rPr lang="en-US" sz="2400" dirty="0">
                <a:solidFill>
                  <a:schemeClr val="tx1"/>
                </a:solidFill>
              </a:rPr>
              <a:t>The pole depth is 1.2m,</a:t>
            </a:r>
          </a:p>
          <a:p>
            <a:pPr>
              <a:lnSpc>
                <a:spcPct val="90000"/>
              </a:lnSpc>
              <a:buFont typeface="Arial" panose="020B0604020202020204" pitchFamily="34" charset="0"/>
              <a:buChar char="•"/>
            </a:pPr>
            <a:r>
              <a:rPr lang="en-US" sz="2400" dirty="0">
                <a:solidFill>
                  <a:schemeClr val="tx1"/>
                </a:solidFill>
              </a:rPr>
              <a:t>Ensure after the planting of the poles they are properly backfilled and rammed</a:t>
            </a:r>
          </a:p>
          <a:p>
            <a:pPr>
              <a:lnSpc>
                <a:spcPct val="90000"/>
              </a:lnSpc>
              <a:buFont typeface="Arial" panose="020B0604020202020204" pitchFamily="34" charset="0"/>
              <a:buChar char="•"/>
            </a:pPr>
            <a:r>
              <a:rPr lang="en-US" sz="2400" dirty="0">
                <a:solidFill>
                  <a:schemeClr val="tx1"/>
                </a:solidFill>
              </a:rPr>
              <a:t>The span length for an LT network is 45m except in difficult terrains,</a:t>
            </a:r>
          </a:p>
          <a:p>
            <a:pPr>
              <a:lnSpc>
                <a:spcPct val="90000"/>
              </a:lnSpc>
              <a:buFont typeface="Arial" panose="020B0604020202020204" pitchFamily="34" charset="0"/>
              <a:buChar char="•"/>
            </a:pPr>
            <a:r>
              <a:rPr lang="en-US" sz="2400" dirty="0">
                <a:solidFill>
                  <a:schemeClr val="tx1"/>
                </a:solidFill>
              </a:rPr>
              <a:t>When an HT overhead line passes through a town it should be used for dual reticulation (45m span length carrying both HT and LT) thus no need to plant LT poles along the route of the overhead line,</a:t>
            </a:r>
          </a:p>
          <a:p>
            <a:pPr>
              <a:lnSpc>
                <a:spcPct val="90000"/>
              </a:lnSpc>
              <a:buFont typeface="Arial" panose="020B0604020202020204" pitchFamily="34" charset="0"/>
              <a:buChar char="•"/>
            </a:pPr>
            <a:r>
              <a:rPr lang="en-US" sz="2400" dirty="0">
                <a:solidFill>
                  <a:schemeClr val="tx1"/>
                </a:solidFill>
              </a:rPr>
              <a:t>The jumper cables must be neatly terminated using line taps,</a:t>
            </a:r>
          </a:p>
          <a:p>
            <a:pPr>
              <a:lnSpc>
                <a:spcPct val="90000"/>
              </a:lnSpc>
              <a:buFont typeface="Arial" panose="020B0604020202020204" pitchFamily="34" charset="0"/>
              <a:buChar char="•"/>
            </a:pPr>
            <a:r>
              <a:rPr lang="en-US" sz="2400" dirty="0">
                <a:solidFill>
                  <a:schemeClr val="tx1"/>
                </a:solidFill>
              </a:rPr>
              <a:t>The last conductor in the arrangement of the LT overhead line conductors is the neutral,</a:t>
            </a:r>
          </a:p>
          <a:p>
            <a:pPr>
              <a:lnSpc>
                <a:spcPct val="90000"/>
              </a:lnSpc>
              <a:buFont typeface="Arial" panose="020B0604020202020204" pitchFamily="34" charset="0"/>
              <a:buChar char="•"/>
            </a:pPr>
            <a:endParaRPr lang="en-US" sz="2400" dirty="0">
              <a:solidFill>
                <a:schemeClr val="tx1"/>
              </a:solidFill>
            </a:endParaRPr>
          </a:p>
          <a:p>
            <a:pPr>
              <a:lnSpc>
                <a:spcPct val="90000"/>
              </a:lnSpc>
            </a:pPr>
            <a:endParaRPr lang="en-US" sz="1100" dirty="0">
              <a:solidFill>
                <a:schemeClr val="tx1"/>
              </a:solidFill>
            </a:endParaRPr>
          </a:p>
        </p:txBody>
      </p:sp>
    </p:spTree>
    <p:extLst>
      <p:ext uri="{BB962C8B-B14F-4D97-AF65-F5344CB8AC3E}">
        <p14:creationId xmlns:p14="http://schemas.microsoft.com/office/powerpoint/2010/main" val="20202787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50131" y="685799"/>
            <a:ext cx="4281193" cy="4892040"/>
          </a:xfrm>
        </p:spPr>
        <p:txBody>
          <a:bodyPr>
            <a:normAutofit/>
          </a:bodyPr>
          <a:lstStyle/>
          <a:p>
            <a:pPr algn="r">
              <a:lnSpc>
                <a:spcPct val="90000"/>
              </a:lnSpc>
            </a:pPr>
            <a:r>
              <a:rPr lang="en-US" sz="3600" b="1" dirty="0">
                <a:solidFill>
                  <a:schemeClr val="tx1"/>
                </a:solidFill>
              </a:rPr>
              <a:t/>
            </a:r>
            <a:br>
              <a:rPr lang="en-US" sz="3600" b="1" dirty="0">
                <a:solidFill>
                  <a:schemeClr val="tx1"/>
                </a:solidFill>
              </a:rPr>
            </a:br>
            <a:r>
              <a:rPr lang="en-GB" b="1" dirty="0"/>
              <a:t>LT overhead lines:</a:t>
            </a:r>
            <a:br>
              <a:rPr lang="en-GB" b="1" dirty="0"/>
            </a:br>
            <a:r>
              <a:rPr lang="en-GB" b="1" cap="none" dirty="0"/>
              <a:t>Checklists;</a:t>
            </a:r>
            <a:r>
              <a:rPr lang="en-GB" b="1" dirty="0"/>
              <a:t/>
            </a:r>
            <a:br>
              <a:rPr lang="en-GB" b="1" dirty="0"/>
            </a:br>
            <a:r>
              <a:rPr lang="en-GB" b="1" dirty="0"/>
              <a:t/>
            </a:r>
            <a:br>
              <a:rPr lang="en-GB" b="1" dirty="0"/>
            </a:br>
            <a:endParaRPr lang="en-US" dirty="0"/>
          </a:p>
        </p:txBody>
      </p:sp>
      <p:cxnSp>
        <p:nvCxnSpPr>
          <p:cNvPr id="10" name="Straight Connector 9">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9962" y="685799"/>
            <a:ext cx="6288260" cy="5537580"/>
          </a:xfrm>
        </p:spPr>
        <p:txBody>
          <a:bodyPr>
            <a:normAutofit fontScale="92500" lnSpcReduction="20000"/>
          </a:bodyPr>
          <a:lstStyle/>
          <a:p>
            <a:pPr>
              <a:lnSpc>
                <a:spcPct val="90000"/>
              </a:lnSpc>
              <a:buFont typeface="Arial" panose="020B0604020202020204" pitchFamily="34" charset="0"/>
              <a:buChar char="•"/>
            </a:pPr>
            <a:r>
              <a:rPr lang="en-US" sz="2400" dirty="0">
                <a:solidFill>
                  <a:schemeClr val="tx1"/>
                </a:solidFill>
              </a:rPr>
              <a:t>Wooden poles use have been banned in our distribution network, because the available ones in the market are not treated.</a:t>
            </a:r>
          </a:p>
          <a:p>
            <a:pPr>
              <a:lnSpc>
                <a:spcPct val="90000"/>
              </a:lnSpc>
              <a:buFont typeface="Arial" panose="020B0604020202020204" pitchFamily="34" charset="0"/>
              <a:buChar char="•"/>
            </a:pPr>
            <a:r>
              <a:rPr lang="en-US" sz="2400" dirty="0">
                <a:solidFill>
                  <a:schemeClr val="tx1"/>
                </a:solidFill>
              </a:rPr>
              <a:t>Protective multiple earthing should be carried out on every fifth pole from the substation and terminal poles. </a:t>
            </a:r>
          </a:p>
          <a:p>
            <a:pPr>
              <a:lnSpc>
                <a:spcPct val="90000"/>
              </a:lnSpc>
              <a:buFont typeface="Arial" panose="020B0604020202020204" pitchFamily="34" charset="0"/>
              <a:buChar char="•"/>
            </a:pPr>
            <a:r>
              <a:rPr lang="en-US" sz="2400" dirty="0">
                <a:solidFill>
                  <a:schemeClr val="tx1"/>
                </a:solidFill>
              </a:rPr>
              <a:t>All trees and flowers growing under or in proximity to the LT overhead lines should be cut down not trimmed.</a:t>
            </a:r>
          </a:p>
          <a:p>
            <a:pPr>
              <a:lnSpc>
                <a:spcPct val="90000"/>
              </a:lnSpc>
              <a:buFont typeface="Arial" panose="020B0604020202020204" pitchFamily="34" charset="0"/>
              <a:buChar char="•"/>
            </a:pPr>
            <a:r>
              <a:rPr lang="en-US" sz="2400" dirty="0">
                <a:solidFill>
                  <a:schemeClr val="tx1"/>
                </a:solidFill>
              </a:rPr>
              <a:t>The earthed </a:t>
            </a:r>
            <a:r>
              <a:rPr lang="en-US" sz="2400" dirty="0" err="1">
                <a:solidFill>
                  <a:schemeClr val="tx1"/>
                </a:solidFill>
              </a:rPr>
              <a:t>armour</a:t>
            </a:r>
            <a:r>
              <a:rPr lang="en-US" sz="2400" dirty="0">
                <a:solidFill>
                  <a:schemeClr val="tx1"/>
                </a:solidFill>
              </a:rPr>
              <a:t> protection for the LV cables should not be relied upon as earthing, it serves only as a reinforcement to the main earthing system.</a:t>
            </a:r>
          </a:p>
          <a:p>
            <a:pPr>
              <a:lnSpc>
                <a:spcPct val="90000"/>
              </a:lnSpc>
              <a:buFont typeface="Arial" panose="020B0604020202020204" pitchFamily="34" charset="0"/>
              <a:buChar char="•"/>
            </a:pPr>
            <a:r>
              <a:rPr lang="en-US" sz="2400" dirty="0">
                <a:solidFill>
                  <a:schemeClr val="tx1"/>
                </a:solidFill>
              </a:rPr>
              <a:t>Bimetallic line tap must be used for the interconnection between, the upriser copper cables and the aluminum conductor used for the LT overhead line. This is because aluminum to copper connection fails due to rapid insulating layer formation at the point of their contact.</a:t>
            </a:r>
          </a:p>
          <a:p>
            <a:pPr>
              <a:lnSpc>
                <a:spcPct val="90000"/>
              </a:lnSpc>
              <a:buFont typeface="Arial" panose="020B0604020202020204" pitchFamily="34" charset="0"/>
              <a:buChar char="•"/>
            </a:pPr>
            <a:endParaRPr lang="en-US" sz="2400" dirty="0">
              <a:solidFill>
                <a:schemeClr val="tx1"/>
              </a:solidFill>
            </a:endParaRPr>
          </a:p>
          <a:p>
            <a:pPr>
              <a:lnSpc>
                <a:spcPct val="90000"/>
              </a:lnSpc>
            </a:pPr>
            <a:endParaRPr lang="en-US" sz="1100" dirty="0">
              <a:solidFill>
                <a:schemeClr val="tx1"/>
              </a:solidFill>
            </a:endParaRPr>
          </a:p>
        </p:txBody>
      </p:sp>
    </p:spTree>
    <p:extLst>
      <p:ext uri="{BB962C8B-B14F-4D97-AF65-F5344CB8AC3E}">
        <p14:creationId xmlns:p14="http://schemas.microsoft.com/office/powerpoint/2010/main" val="15968919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86AD6D-20FF-4FFD-8E54-E186566F9B6D}"/>
              </a:ext>
            </a:extLst>
          </p:cNvPr>
          <p:cNvSpPr>
            <a:spLocks noGrp="1"/>
          </p:cNvSpPr>
          <p:nvPr>
            <p:ph type="title"/>
          </p:nvPr>
        </p:nvSpPr>
        <p:spPr>
          <a:xfrm>
            <a:off x="968992" y="555128"/>
            <a:ext cx="9852320" cy="1329090"/>
          </a:xfrm>
        </p:spPr>
        <p:txBody>
          <a:bodyPr anchor="b">
            <a:normAutofit fontScale="90000"/>
          </a:bodyPr>
          <a:lstStyle/>
          <a:p>
            <a:pPr algn="ctr"/>
            <a:r>
              <a:rPr lang="en-US" sz="3700" b="1" dirty="0">
                <a:latin typeface="Tahoma" panose="020B0604030504040204" pitchFamily="34" charset="0"/>
                <a:ea typeface="Tahoma" panose="020B0604030504040204" pitchFamily="34" charset="0"/>
                <a:cs typeface="Tahoma" panose="020B0604030504040204" pitchFamily="34" charset="0"/>
              </a:rPr>
              <a:t>Challenges in Power Distribution Network:</a:t>
            </a:r>
            <a:r>
              <a:rPr lang="x-none" sz="3700" dirty="0"/>
              <a:t/>
            </a:r>
            <a:br>
              <a:rPr lang="x-none" sz="3700" dirty="0"/>
            </a:br>
            <a:endParaRPr lang="x-none" sz="3700" dirty="0"/>
          </a:p>
        </p:txBody>
      </p:sp>
      <p:sp>
        <p:nvSpPr>
          <p:cNvPr id="3" name="Content Placeholder 2">
            <a:extLst>
              <a:ext uri="{FF2B5EF4-FFF2-40B4-BE49-F238E27FC236}">
                <a16:creationId xmlns:a16="http://schemas.microsoft.com/office/drawing/2014/main" xmlns="" id="{720E70D1-4722-482E-9A36-778333FCE659}"/>
              </a:ext>
            </a:extLst>
          </p:cNvPr>
          <p:cNvSpPr>
            <a:spLocks noGrp="1"/>
          </p:cNvSpPr>
          <p:nvPr>
            <p:ph idx="1"/>
          </p:nvPr>
        </p:nvSpPr>
        <p:spPr>
          <a:xfrm>
            <a:off x="600502" y="1676401"/>
            <a:ext cx="10220810" cy="4624404"/>
          </a:xfrm>
        </p:spPr>
        <p:txBody>
          <a:bodyPr anchor="t">
            <a:normAutofit fontScale="77500" lnSpcReduction="20000"/>
          </a:bodyPr>
          <a:lstStyle/>
          <a:p>
            <a:pPr marL="571500" lvl="0" indent="-571500">
              <a:buFont typeface="+mj-lt"/>
              <a:buAutoNum type="romanLcPeriod"/>
            </a:pPr>
            <a:r>
              <a:rPr lang="en-US" sz="3300" b="1" dirty="0">
                <a:solidFill>
                  <a:schemeClr val="tx1"/>
                </a:solidFill>
                <a:latin typeface="Tahoma" panose="020B0604030504040204" pitchFamily="34" charset="0"/>
                <a:ea typeface="Tahoma" panose="020B0604030504040204" pitchFamily="34" charset="0"/>
                <a:cs typeface="Tahoma" panose="020B0604030504040204" pitchFamily="34" charset="0"/>
              </a:rPr>
              <a:t>Aged Distribution Network</a:t>
            </a:r>
            <a:endParaRPr lang="x-none" sz="33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lvl="0" indent="-571500">
              <a:buFont typeface="+mj-lt"/>
              <a:buAutoNum type="romanLcPeriod"/>
            </a:pPr>
            <a:r>
              <a:rPr lang="en-US" sz="3300" b="1" dirty="0" err="1">
                <a:solidFill>
                  <a:schemeClr val="tx1"/>
                </a:solidFill>
                <a:latin typeface="Tahoma" panose="020B0604030504040204" pitchFamily="34" charset="0"/>
                <a:ea typeface="Tahoma" panose="020B0604030504040204" pitchFamily="34" charset="0"/>
                <a:cs typeface="Tahoma" panose="020B0604030504040204" pitchFamily="34" charset="0"/>
              </a:rPr>
              <a:t>Vandalisation</a:t>
            </a:r>
            <a:r>
              <a:rPr lang="en-US" sz="3300" b="1" dirty="0">
                <a:solidFill>
                  <a:schemeClr val="tx1"/>
                </a:solidFill>
                <a:latin typeface="Tahoma" panose="020B0604030504040204" pitchFamily="34" charset="0"/>
                <a:ea typeface="Tahoma" panose="020B0604030504040204" pitchFamily="34" charset="0"/>
                <a:cs typeface="Tahoma" panose="020B0604030504040204" pitchFamily="34" charset="0"/>
              </a:rPr>
              <a:t> of Distribution lines</a:t>
            </a:r>
            <a:endParaRPr lang="x-none" sz="33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lvl="0" indent="-571500">
              <a:buFont typeface="+mj-lt"/>
              <a:buAutoNum type="romanLcPeriod"/>
            </a:pPr>
            <a:r>
              <a:rPr lang="en-US" sz="3300" b="1" dirty="0">
                <a:solidFill>
                  <a:schemeClr val="tx1"/>
                </a:solidFill>
                <a:latin typeface="Tahoma" panose="020B0604030504040204" pitchFamily="34" charset="0"/>
                <a:ea typeface="Tahoma" panose="020B0604030504040204" pitchFamily="34" charset="0"/>
                <a:cs typeface="Tahoma" panose="020B0604030504040204" pitchFamily="34" charset="0"/>
              </a:rPr>
              <a:t>Nonconformity with the relevant codes and standards and regulations. </a:t>
            </a:r>
            <a:endParaRPr lang="x-none" sz="33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lvl="0" indent="-571500">
              <a:buFont typeface="+mj-lt"/>
              <a:buAutoNum type="romanLcPeriod"/>
            </a:pPr>
            <a:r>
              <a:rPr lang="en-US" sz="3300" b="1" dirty="0">
                <a:solidFill>
                  <a:schemeClr val="tx1"/>
                </a:solidFill>
                <a:latin typeface="Tahoma" panose="020B0604030504040204" pitchFamily="34" charset="0"/>
                <a:ea typeface="Tahoma" panose="020B0604030504040204" pitchFamily="34" charset="0"/>
                <a:cs typeface="Tahoma" panose="020B0604030504040204" pitchFamily="34" charset="0"/>
              </a:rPr>
              <a:t>Poor city and town planning</a:t>
            </a:r>
            <a:endParaRPr lang="x-none" sz="33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lvl="0" indent="-571500">
              <a:buFont typeface="+mj-lt"/>
              <a:buAutoNum type="romanLcPeriod"/>
            </a:pPr>
            <a:r>
              <a:rPr lang="en-US" sz="3300" b="1" dirty="0">
                <a:solidFill>
                  <a:schemeClr val="tx1"/>
                </a:solidFill>
                <a:latin typeface="Tahoma" panose="020B0604030504040204" pitchFamily="34" charset="0"/>
                <a:ea typeface="Tahoma" panose="020B0604030504040204" pitchFamily="34" charset="0"/>
                <a:cs typeface="Tahoma" panose="020B0604030504040204" pitchFamily="34" charset="0"/>
              </a:rPr>
              <a:t>Inadequate technical capacity. </a:t>
            </a:r>
            <a:endParaRPr lang="x-none" sz="33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lvl="0" indent="-571500">
              <a:buFont typeface="+mj-lt"/>
              <a:buAutoNum type="romanLcPeriod"/>
            </a:pPr>
            <a:r>
              <a:rPr lang="en-US" sz="3300" b="1" dirty="0">
                <a:solidFill>
                  <a:schemeClr val="tx1"/>
                </a:solidFill>
                <a:latin typeface="Tahoma" panose="020B0604030504040204" pitchFamily="34" charset="0"/>
                <a:ea typeface="Tahoma" panose="020B0604030504040204" pitchFamily="34" charset="0"/>
                <a:cs typeface="Tahoma" panose="020B0604030504040204" pitchFamily="34" charset="0"/>
              </a:rPr>
              <a:t>Technical losses because of over stretched network (33, 11, &amp; 0.4kV lines)</a:t>
            </a:r>
            <a:endParaRPr lang="x-none" sz="33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lvl="0" indent="-571500">
              <a:buFont typeface="+mj-lt"/>
              <a:buAutoNum type="romanLcPeriod"/>
            </a:pPr>
            <a:r>
              <a:rPr lang="en-US" sz="3300" b="1" dirty="0">
                <a:solidFill>
                  <a:schemeClr val="tx1"/>
                </a:solidFill>
                <a:latin typeface="Tahoma" panose="020B0604030504040204" pitchFamily="34" charset="0"/>
                <a:ea typeface="Tahoma" panose="020B0604030504040204" pitchFamily="34" charset="0"/>
                <a:cs typeface="Tahoma" panose="020B0604030504040204" pitchFamily="34" charset="0"/>
              </a:rPr>
              <a:t>Lack of adequate technical collaboration among stakeholders. (Location of TCN 132/33kV and </a:t>
            </a:r>
            <a:r>
              <a:rPr lang="en-US" sz="3300" b="1" dirty="0" err="1">
                <a:solidFill>
                  <a:schemeClr val="tx1"/>
                </a:solidFill>
                <a:latin typeface="Tahoma" panose="020B0604030504040204" pitchFamily="34" charset="0"/>
                <a:ea typeface="Tahoma" panose="020B0604030504040204" pitchFamily="34" charset="0"/>
                <a:cs typeface="Tahoma" panose="020B0604030504040204" pitchFamily="34" charset="0"/>
              </a:rPr>
              <a:t>DisCos</a:t>
            </a:r>
            <a:r>
              <a:rPr lang="en-US" sz="3300" b="1" dirty="0">
                <a:solidFill>
                  <a:schemeClr val="tx1"/>
                </a:solidFill>
                <a:latin typeface="Tahoma" panose="020B0604030504040204" pitchFamily="34" charset="0"/>
                <a:ea typeface="Tahoma" panose="020B0604030504040204" pitchFamily="34" charset="0"/>
                <a:cs typeface="Tahoma" panose="020B0604030504040204" pitchFamily="34" charset="0"/>
              </a:rPr>
              <a:t> 33/11kV, …)</a:t>
            </a:r>
            <a:endParaRPr lang="x-none" sz="33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x-none" sz="1500" dirty="0"/>
          </a:p>
          <a:p>
            <a:endParaRPr lang="x-none" sz="1500" dirty="0"/>
          </a:p>
        </p:txBody>
      </p:sp>
    </p:spTree>
    <p:extLst>
      <p:ext uri="{BB962C8B-B14F-4D97-AF65-F5344CB8AC3E}">
        <p14:creationId xmlns:p14="http://schemas.microsoft.com/office/powerpoint/2010/main" val="202987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86AD6D-20FF-4FFD-8E54-E186566F9B6D}"/>
              </a:ext>
            </a:extLst>
          </p:cNvPr>
          <p:cNvSpPr>
            <a:spLocks noGrp="1"/>
          </p:cNvSpPr>
          <p:nvPr>
            <p:ph type="title"/>
          </p:nvPr>
        </p:nvSpPr>
        <p:spPr>
          <a:xfrm>
            <a:off x="3814390" y="313899"/>
            <a:ext cx="4074820" cy="900752"/>
          </a:xfrm>
        </p:spPr>
        <p:txBody>
          <a:bodyPr anchor="t">
            <a:normAutofit fontScale="90000"/>
          </a:bodyPr>
          <a:lstStyle/>
          <a:p>
            <a:pPr marL="0" indent="0"/>
            <a:r>
              <a:rPr lang="en-US" sz="4800" b="1" dirty="0">
                <a:latin typeface="Tahoma" panose="020B0604030504040204" pitchFamily="34" charset="0"/>
                <a:ea typeface="Tahoma" panose="020B0604030504040204" pitchFamily="34" charset="0"/>
                <a:cs typeface="Tahoma" panose="020B0604030504040204" pitchFamily="34" charset="0"/>
              </a:rPr>
              <a:t>Solutions</a:t>
            </a:r>
            <a:r>
              <a:rPr lang="x-none" sz="4800" dirty="0"/>
              <a:t/>
            </a:r>
            <a:br>
              <a:rPr lang="x-none" sz="4800" dirty="0"/>
            </a:br>
            <a:endParaRPr lang="x-none" sz="4800" dirty="0"/>
          </a:p>
        </p:txBody>
      </p:sp>
      <p:sp>
        <p:nvSpPr>
          <p:cNvPr id="3" name="Content Placeholder 2">
            <a:extLst>
              <a:ext uri="{FF2B5EF4-FFF2-40B4-BE49-F238E27FC236}">
                <a16:creationId xmlns:a16="http://schemas.microsoft.com/office/drawing/2014/main" xmlns="" id="{720E70D1-4722-482E-9A36-778333FCE659}"/>
              </a:ext>
            </a:extLst>
          </p:cNvPr>
          <p:cNvSpPr>
            <a:spLocks noGrp="1"/>
          </p:cNvSpPr>
          <p:nvPr>
            <p:ph idx="1"/>
          </p:nvPr>
        </p:nvSpPr>
        <p:spPr>
          <a:xfrm>
            <a:off x="286603" y="1468583"/>
            <a:ext cx="10533888" cy="4481841"/>
          </a:xfrm>
        </p:spPr>
        <p:txBody>
          <a:bodyPr anchor="b">
            <a:normAutofit fontScale="92500" lnSpcReduction="10000"/>
          </a:bodyPr>
          <a:lstStyle/>
          <a:p>
            <a:pPr marL="514350" lvl="0" indent="-514350">
              <a:buFont typeface="+mj-lt"/>
              <a:buAutoNum type="romanLcPeriod"/>
            </a:pPr>
            <a:r>
              <a:rPr lang="en-US" sz="3000" b="1" dirty="0">
                <a:solidFill>
                  <a:schemeClr val="tx1"/>
                </a:solidFill>
                <a:latin typeface="Tahoma" panose="020B0604030504040204" pitchFamily="34" charset="0"/>
                <a:ea typeface="Tahoma" panose="020B0604030504040204" pitchFamily="34" charset="0"/>
                <a:cs typeface="Tahoma" panose="020B0604030504040204" pitchFamily="34" charset="0"/>
              </a:rPr>
              <a:t>Technical collaboration and interface among stakeholders should be encouraged. </a:t>
            </a:r>
            <a:endParaRPr lang="x-none" sz="3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14350" lvl="0" indent="-514350">
              <a:buFont typeface="+mj-lt"/>
              <a:buAutoNum type="romanLcPeriod"/>
            </a:pPr>
            <a:r>
              <a:rPr lang="en-US" sz="3000" b="1" dirty="0">
                <a:solidFill>
                  <a:schemeClr val="tx1"/>
                </a:solidFill>
                <a:latin typeface="Tahoma" panose="020B0604030504040204" pitchFamily="34" charset="0"/>
                <a:ea typeface="Tahoma" panose="020B0604030504040204" pitchFamily="34" charset="0"/>
                <a:cs typeface="Tahoma" panose="020B0604030504040204" pitchFamily="34" charset="0"/>
              </a:rPr>
              <a:t>Distribution networks should be upgraded in terms of distribution lines and transformers. </a:t>
            </a:r>
            <a:endParaRPr lang="x-none" sz="3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14350" lvl="0" indent="-514350">
              <a:buFont typeface="+mj-lt"/>
              <a:buAutoNum type="romanLcPeriod"/>
            </a:pPr>
            <a:r>
              <a:rPr lang="en-US" sz="3000" b="1" dirty="0">
                <a:solidFill>
                  <a:schemeClr val="tx1"/>
                </a:solidFill>
                <a:latin typeface="Tahoma" panose="020B0604030504040204" pitchFamily="34" charset="0"/>
                <a:ea typeface="Tahoma" panose="020B0604030504040204" pitchFamily="34" charset="0"/>
                <a:cs typeface="Tahoma" panose="020B0604030504040204" pitchFamily="34" charset="0"/>
              </a:rPr>
              <a:t>Building of more injection substation to increase power reliability and sustainability. </a:t>
            </a:r>
            <a:endParaRPr lang="x-none" sz="3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14350" lvl="0" indent="-514350">
              <a:buFont typeface="+mj-lt"/>
              <a:buAutoNum type="romanLcPeriod"/>
            </a:pPr>
            <a:r>
              <a:rPr lang="en-US" sz="3000" b="1" dirty="0">
                <a:solidFill>
                  <a:schemeClr val="tx1"/>
                </a:solidFill>
                <a:latin typeface="Tahoma" panose="020B0604030504040204" pitchFamily="34" charset="0"/>
                <a:ea typeface="Tahoma" panose="020B0604030504040204" pitchFamily="34" charset="0"/>
                <a:cs typeface="Tahoma" panose="020B0604030504040204" pitchFamily="34" charset="0"/>
              </a:rPr>
              <a:t>Enforcement of technical code and standards and regulations. </a:t>
            </a:r>
            <a:endParaRPr lang="x-none" sz="3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14350" lvl="0" indent="-514350">
              <a:buFont typeface="+mj-lt"/>
              <a:buAutoNum type="romanLcPeriod"/>
            </a:pPr>
            <a:r>
              <a:rPr lang="en-US" sz="3000" b="1" dirty="0">
                <a:solidFill>
                  <a:schemeClr val="tx1"/>
                </a:solidFill>
                <a:latin typeface="Tahoma" panose="020B0604030504040204" pitchFamily="34" charset="0"/>
                <a:ea typeface="Tahoma" panose="020B0604030504040204" pitchFamily="34" charset="0"/>
                <a:cs typeface="Tahoma" panose="020B0604030504040204" pitchFamily="34" charset="0"/>
              </a:rPr>
              <a:t>Improve  technical capacity. </a:t>
            </a:r>
            <a:endParaRPr lang="x-none" sz="3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x-none" sz="1800" dirty="0"/>
          </a:p>
        </p:txBody>
      </p:sp>
    </p:spTree>
    <p:extLst>
      <p:ext uri="{BB962C8B-B14F-4D97-AF65-F5344CB8AC3E}">
        <p14:creationId xmlns:p14="http://schemas.microsoft.com/office/powerpoint/2010/main" val="406003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9403C7F-76AE-4587-92A2-D4E41EBE68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Question mark on green pastel background">
            <a:extLst>
              <a:ext uri="{FF2B5EF4-FFF2-40B4-BE49-F238E27FC236}">
                <a16:creationId xmlns:a16="http://schemas.microsoft.com/office/drawing/2014/main" xmlns="" id="{E4F967AB-E4FB-4D60-BA83-3647503D9662}"/>
              </a:ext>
            </a:extLst>
          </p:cNvPr>
          <p:cNvPicPr>
            <a:picLocks noChangeAspect="1"/>
          </p:cNvPicPr>
          <p:nvPr/>
        </p:nvPicPr>
        <p:blipFill rotWithShape="1">
          <a:blip r:embed="rId2"/>
          <a:srcRect l="50847" r="10855"/>
          <a:stretch/>
        </p:blipFill>
        <p:spPr>
          <a:xfrm>
            <a:off x="831" y="10"/>
            <a:ext cx="3502025" cy="6857990"/>
          </a:xfrm>
          <a:prstGeom prst="rect">
            <a:avLst/>
          </a:prstGeom>
          <a:effectLst>
            <a:innerShdw blurRad="57150" dist="38100" dir="14460000">
              <a:prstClr val="black">
                <a:alpha val="70000"/>
              </a:prstClr>
            </a:innerShdw>
          </a:effectLst>
        </p:spPr>
      </p:pic>
      <p:sp>
        <p:nvSpPr>
          <p:cNvPr id="2" name="Content Placeholder 1"/>
          <p:cNvSpPr>
            <a:spLocks noGrp="1"/>
          </p:cNvSpPr>
          <p:nvPr>
            <p:ph idx="1"/>
          </p:nvPr>
        </p:nvSpPr>
        <p:spPr>
          <a:xfrm>
            <a:off x="3884612" y="685800"/>
            <a:ext cx="7661394" cy="4705066"/>
          </a:xfrm>
        </p:spPr>
        <p:txBody>
          <a:bodyPr>
            <a:normAutofit/>
          </a:bodyPr>
          <a:lstStyle/>
          <a:p>
            <a:pPr marL="109728" indent="0">
              <a:buNone/>
            </a:pPr>
            <a:r>
              <a:rPr lang="en-US" sz="4800" b="1" dirty="0"/>
              <a:t>Questions and Suggestions</a:t>
            </a:r>
          </a:p>
          <a:p>
            <a:endParaRPr lang="en-US" dirty="0"/>
          </a:p>
        </p:txBody>
      </p:sp>
      <p:grpSp>
        <p:nvGrpSpPr>
          <p:cNvPr id="10" name="Group 9">
            <a:extLst>
              <a:ext uri="{FF2B5EF4-FFF2-40B4-BE49-F238E27FC236}">
                <a16:creationId xmlns:a16="http://schemas.microsoft.com/office/drawing/2014/main" xmlns="" id="{D6C71778-3DDA-4748-AEBB-2A4B7501632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xmlns="" id="{BA1F5C7D-5183-424E-BD72-BBFC59C5A26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B848F76E-D8DE-4826-901B-4E4090240E5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FAE84420-E672-4A16-8384-42BDDC4A96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044D91EB-FA8D-4FD3-88F8-053F9962BD4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756B711F-46BD-4789-926C-CF2F01F71D6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101750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9ACA6826-032C-4799-B079-15DB2A6CBD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684212" y="685800"/>
            <a:ext cx="5293507" cy="3615267"/>
          </a:xfrm>
        </p:spPr>
        <p:txBody>
          <a:bodyPr>
            <a:normAutofit/>
          </a:bodyPr>
          <a:lstStyle/>
          <a:p>
            <a:pPr marL="0" indent="0">
              <a:buNone/>
            </a:pPr>
            <a:r>
              <a:rPr lang="en-US" sz="4800" dirty="0">
                <a:solidFill>
                  <a:schemeClr val="tx1"/>
                </a:solidFill>
              </a:rPr>
              <a:t>THANK YOU FOR LISTENING!!!</a:t>
            </a:r>
          </a:p>
        </p:txBody>
      </p:sp>
      <p:pic>
        <p:nvPicPr>
          <p:cNvPr id="6" name="Graphic 5" descr="Thumbs Up Sign">
            <a:extLst>
              <a:ext uri="{FF2B5EF4-FFF2-40B4-BE49-F238E27FC236}">
                <a16:creationId xmlns:a16="http://schemas.microsoft.com/office/drawing/2014/main" xmlns="" id="{4EC37139-9A8A-4F75-AF64-696713D250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661931" y="1054100"/>
            <a:ext cx="4842681" cy="4842681"/>
          </a:xfrm>
          <a:prstGeom prst="rect">
            <a:avLst/>
          </a:prstGeom>
          <a:effectLst>
            <a:innerShdw blurRad="57150" dist="38100" dir="14460000">
              <a:prstClr val="black">
                <a:alpha val="70000"/>
              </a:prstClr>
            </a:innerShdw>
          </a:effectLst>
        </p:spPr>
      </p:pic>
      <p:grpSp>
        <p:nvGrpSpPr>
          <p:cNvPr id="23" name="Group 22">
            <a:extLst>
              <a:ext uri="{FF2B5EF4-FFF2-40B4-BE49-F238E27FC236}">
                <a16:creationId xmlns:a16="http://schemas.microsoft.com/office/drawing/2014/main" xmlns="" id="{DD58A807-BD0E-4B1D-A523-2F20E7FE269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33837"/>
            <a:ext cx="2981858" cy="3208867"/>
            <a:chOff x="9206969" y="2963333"/>
            <a:chExt cx="2981858" cy="3208867"/>
          </a:xfrm>
        </p:grpSpPr>
        <p:cxnSp>
          <p:nvCxnSpPr>
            <p:cNvPr id="24" name="Straight Connector 23">
              <a:extLst>
                <a:ext uri="{FF2B5EF4-FFF2-40B4-BE49-F238E27FC236}">
                  <a16:creationId xmlns:a16="http://schemas.microsoft.com/office/drawing/2014/main" xmlns="" id="{AC82FD88-0436-4D5C-B5A2-7B90191949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xmlns="" id="{E2706DBD-9DBD-49D6-80EB-C896096D2F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xmlns="" id="{251C7442-3F0F-49E3-9389-D6B4BAE14A8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xmlns="" id="{BA614368-43A5-4794-BA71-09F8585F9FC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 id="{3F42B96B-0C70-40CB-A027-175F2A16571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74686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2C33F367-76E5-4D2A-96B1-4FD443CDD1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45" name="Snip Diagonal Corner Rectangle 21">
            <a:extLst>
              <a:ext uri="{FF2B5EF4-FFF2-40B4-BE49-F238E27FC236}">
                <a16:creationId xmlns:a16="http://schemas.microsoft.com/office/drawing/2014/main" xmlns="" id="{6F769419-3E73-449D-B62A-0CDEC946A6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xmlns="" id="{A6515200-42F9-488F-9895-6CDBCD1E87C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48" name="Straight Connector 47">
              <a:extLst>
                <a:ext uri="{FF2B5EF4-FFF2-40B4-BE49-F238E27FC236}">
                  <a16:creationId xmlns:a16="http://schemas.microsoft.com/office/drawing/2014/main" xmlns="" id="{43185F0E-78D5-4C2D-9239-D3515B44883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xmlns="" id="{D5BD9142-FF9C-4EED-A027-18D095481B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xmlns="" id="{42F547D3-9752-4481-B3A8-50E08610B8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xmlns="" id="{F1999C2F-3D0D-4813-9696-83630A6FEAB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xmlns="" id="{EC737390-C9CA-456B-9F40-D7A76EA242E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5" name="TextBox 4">
            <a:extLst>
              <a:ext uri="{FF2B5EF4-FFF2-40B4-BE49-F238E27FC236}">
                <a16:creationId xmlns:a16="http://schemas.microsoft.com/office/drawing/2014/main" xmlns="" id="{3363F0ED-ABD5-4528-8042-988338EDD88C}"/>
              </a:ext>
            </a:extLst>
          </p:cNvPr>
          <p:cNvSpPr txBox="1"/>
          <p:nvPr/>
        </p:nvSpPr>
        <p:spPr>
          <a:xfrm>
            <a:off x="8588661" y="941424"/>
            <a:ext cx="3043896" cy="3248611"/>
          </a:xfrm>
          <a:prstGeom prst="rect">
            <a:avLst/>
          </a:prstGeom>
        </p:spPr>
        <p:txBody>
          <a:bodyPr vert="horz" lIns="91440" tIns="45720" rIns="91440" bIns="45720" rtlCol="0" anchor="ctr">
            <a:normAutofit/>
          </a:bodyPr>
          <a:lstStyle/>
          <a:p>
            <a:pPr>
              <a:spcBef>
                <a:spcPct val="0"/>
              </a:spcBef>
              <a:spcAft>
                <a:spcPts val="600"/>
              </a:spcAft>
            </a:pPr>
            <a:r>
              <a:rPr lang="en-US" sz="3600" kern="1200" cap="all">
                <a:ln w="3175" cmpd="sng">
                  <a:noFill/>
                </a:ln>
                <a:solidFill>
                  <a:srgbClr val="FFFFFF"/>
                </a:solidFill>
                <a:effectLst/>
                <a:latin typeface="+mj-lt"/>
                <a:ea typeface="+mj-ea"/>
                <a:cs typeface="+mj-cs"/>
              </a:rPr>
              <a:t>Ring system</a:t>
            </a:r>
            <a:endParaRPr lang="en-US" sz="3600" kern="1200" cap="all" dirty="0">
              <a:ln w="3175" cmpd="sng">
                <a:noFill/>
              </a:ln>
              <a:solidFill>
                <a:srgbClr val="FFFFFF"/>
              </a:solidFill>
              <a:effectLst/>
              <a:latin typeface="+mj-lt"/>
              <a:ea typeface="+mj-ea"/>
              <a:cs typeface="+mj-cs"/>
            </a:endParaRPr>
          </a:p>
        </p:txBody>
      </p:sp>
      <p:graphicFrame>
        <p:nvGraphicFramePr>
          <p:cNvPr id="7" name="Content Placeholder 1">
            <a:extLst>
              <a:ext uri="{FF2B5EF4-FFF2-40B4-BE49-F238E27FC236}">
                <a16:creationId xmlns:a16="http://schemas.microsoft.com/office/drawing/2014/main" xmlns="" id="{AA87387F-B711-4A47-854A-4121124FE838}"/>
              </a:ext>
            </a:extLst>
          </p:cNvPr>
          <p:cNvGraphicFramePr>
            <a:graphicFrameLocks noGrp="1"/>
          </p:cNvGraphicFramePr>
          <p:nvPr>
            <p:ph idx="1"/>
            <p:extLst>
              <p:ext uri="{D42A27DB-BD31-4B8C-83A1-F6EECF244321}">
                <p14:modId xmlns:p14="http://schemas.microsoft.com/office/powerpoint/2010/main" val="2984217692"/>
              </p:ext>
            </p:extLst>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129212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9137A1-D45C-4571-BAD8-6BB1D9873A55}"/>
              </a:ext>
            </a:extLst>
          </p:cNvPr>
          <p:cNvSpPr>
            <a:spLocks noGrp="1"/>
          </p:cNvSpPr>
          <p:nvPr>
            <p:ph type="title"/>
          </p:nvPr>
        </p:nvSpPr>
        <p:spPr>
          <a:xfrm>
            <a:off x="407765" y="1148709"/>
            <a:ext cx="4228030" cy="1507067"/>
          </a:xfrm>
        </p:spPr>
        <p:txBody>
          <a:bodyPr>
            <a:normAutofit fontScale="90000"/>
          </a:bodyPr>
          <a:lstStyle/>
          <a:p>
            <a:r>
              <a:rPr lang="en-US" sz="3600" b="1" dirty="0">
                <a:latin typeface="Tahoma" panose="020B0604030504040204" pitchFamily="34" charset="0"/>
                <a:ea typeface="Tahoma" panose="020B0604030504040204" pitchFamily="34" charset="0"/>
                <a:cs typeface="Tahoma" panose="020B0604030504040204" pitchFamily="34" charset="0"/>
              </a:rPr>
              <a:t>We have two types of Distribution networks:</a:t>
            </a:r>
            <a:r>
              <a:rPr lang="x-none" sz="3600" b="1" dirty="0">
                <a:latin typeface="Tahoma" panose="020B0604030504040204" pitchFamily="34" charset="0"/>
                <a:ea typeface="Tahoma" panose="020B0604030504040204" pitchFamily="34" charset="0"/>
                <a:cs typeface="Tahoma" panose="020B0604030504040204" pitchFamily="34" charset="0"/>
              </a:rPr>
              <a:t/>
            </a:r>
            <a:br>
              <a:rPr lang="x-none" sz="3600" b="1" dirty="0">
                <a:latin typeface="Tahoma" panose="020B0604030504040204" pitchFamily="34" charset="0"/>
                <a:ea typeface="Tahoma" panose="020B0604030504040204" pitchFamily="34" charset="0"/>
                <a:cs typeface="Tahoma" panose="020B0604030504040204" pitchFamily="34" charset="0"/>
              </a:rPr>
            </a:br>
            <a:endParaRPr lang="x-none" dirty="0"/>
          </a:p>
        </p:txBody>
      </p:sp>
      <p:graphicFrame>
        <p:nvGraphicFramePr>
          <p:cNvPr id="5" name="Content Placeholder 2">
            <a:extLst>
              <a:ext uri="{FF2B5EF4-FFF2-40B4-BE49-F238E27FC236}">
                <a16:creationId xmlns:a16="http://schemas.microsoft.com/office/drawing/2014/main" xmlns="" id="{63C92171-F5FE-405A-BBAA-55AC75F6A6B8}"/>
              </a:ext>
            </a:extLst>
          </p:cNvPr>
          <p:cNvGraphicFramePr>
            <a:graphicFrameLocks noGrp="1"/>
          </p:cNvGraphicFramePr>
          <p:nvPr>
            <p:ph idx="1"/>
          </p:nvPr>
        </p:nvGraphicFramePr>
        <p:xfrm>
          <a:off x="4295553" y="848142"/>
          <a:ext cx="7134629" cy="4861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899153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TRAP">
      <a:majorFont>
        <a:latin typeface="Tahoma"/>
        <a:ea typeface=""/>
        <a:cs typeface=""/>
      </a:majorFont>
      <a:minorFont>
        <a:latin typeface="Tahoma"/>
        <a:ea typeface=""/>
        <a:cs typeface=""/>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769</TotalTime>
  <Words>4193</Words>
  <Application>Microsoft Office PowerPoint</Application>
  <PresentationFormat>Widescreen</PresentationFormat>
  <Paragraphs>461</Paragraphs>
  <Slides>79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79</vt:i4>
      </vt:variant>
    </vt:vector>
  </HeadingPairs>
  <TitlesOfParts>
    <vt:vector size="86" baseType="lpstr">
      <vt:lpstr>Arial</vt:lpstr>
      <vt:lpstr>Calibri</vt:lpstr>
      <vt:lpstr>Tahoma</vt:lpstr>
      <vt:lpstr>Times New Roman</vt:lpstr>
      <vt:lpstr>Wingdings</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have two types of Distribution networks: </vt:lpstr>
      <vt:lpstr>Overhead Distribution network</vt:lpstr>
      <vt:lpstr>ROUTE SURVEY </vt:lpstr>
      <vt:lpstr>PowerPoint Presentation</vt:lpstr>
      <vt:lpstr>PowerPoint Presentation</vt:lpstr>
      <vt:lpstr>WHAT SHOULD BE CONSIDERED WHEN DESIGNING AN OVERHEAD DISTRIBUTION LINES:   NESIS 5.1  </vt:lpstr>
      <vt:lpstr>Materials: </vt:lpstr>
      <vt:lpstr>Environmental Issues:</vt:lpstr>
      <vt:lpstr>Mechanical Loading Conditions </vt:lpstr>
      <vt:lpstr>Electrical Service Conditions and Physical Environment </vt:lpstr>
      <vt:lpstr>Prevention of Unauthorized Access </vt:lpstr>
      <vt:lpstr>PowerPoint Presentation</vt:lpstr>
      <vt:lpstr>SUPPORTS: </vt:lpstr>
      <vt:lpstr>PowerPoint Presentation</vt:lpstr>
      <vt:lpstr>PowerPoint Presentation</vt:lpstr>
      <vt:lpstr>PowerPoint Presentation</vt:lpstr>
      <vt:lpstr>PowerPoint Presentation</vt:lpstr>
      <vt:lpstr>Pole identification:  </vt:lpstr>
      <vt:lpstr>CROSS ARMS </vt:lpstr>
      <vt:lpstr>Types of cross arms:  </vt:lpstr>
      <vt:lpstr>Cross arm length based on voltage level</vt:lpstr>
      <vt:lpstr>INSULATORS FOR OVERHEAD LINES </vt:lpstr>
      <vt:lpstr>Types of insulators:</vt:lpstr>
      <vt:lpstr>Types of insulators materials: </vt:lpstr>
      <vt:lpstr>PowerPoint Presentation</vt:lpstr>
      <vt:lpstr>Conductors: </vt:lpstr>
      <vt:lpstr>PowerPoint Presentation</vt:lpstr>
      <vt:lpstr>PowerPoint Presentation</vt:lpstr>
      <vt:lpstr>PowerPoint Presentation</vt:lpstr>
      <vt:lpstr>NIGERIAN DISTRIBUTION CODE (NDC). V2. 4.3: VOLTAGE LEVELS</vt:lpstr>
      <vt:lpstr>NESIS 5.3: Minimum height of conductors </vt:lpstr>
      <vt:lpstr>NESIS 5.2.12. Jointing Requirements for Overhead Distribution Conductors </vt:lpstr>
      <vt:lpstr>Clearance between any overhead transmission conductor and any overhead distribution conductor </vt:lpstr>
      <vt:lpstr>PowerPoint Presentation</vt:lpstr>
      <vt:lpstr>Right of Way: NESIS 3.1  </vt:lpstr>
      <vt:lpstr>Type of Faults:</vt:lpstr>
      <vt:lpstr>Type of Faults:</vt:lpstr>
      <vt:lpstr>DISTRIBUTION SUBSTATION </vt:lpstr>
      <vt:lpstr>DISTRIBUTION SUBSTATION </vt:lpstr>
      <vt:lpstr>DISTRIBUTION SUBSTATION </vt:lpstr>
      <vt:lpstr>Distribution Transformer</vt:lpstr>
      <vt:lpstr>FUSES</vt:lpstr>
      <vt:lpstr>LIGHTING ARRESTOR</vt:lpstr>
      <vt:lpstr>CABLES</vt:lpstr>
      <vt:lpstr>Feeder Pillar: </vt:lpstr>
      <vt:lpstr>Feeder Pillar: </vt:lpstr>
      <vt:lpstr>Ring Main Unit (RMU): </vt:lpstr>
      <vt:lpstr>Line isolator: </vt:lpstr>
      <vt:lpstr>Transformer and Feeder Pillar Plinths:</vt:lpstr>
      <vt:lpstr>BIMETAL LINE TAP: </vt:lpstr>
      <vt:lpstr>LINE TAP &amp; cable lugs    </vt:lpstr>
      <vt:lpstr>EARTHING SYSTEM: </vt:lpstr>
      <vt:lpstr>EARTHING SYSTEM: </vt:lpstr>
      <vt:lpstr>Soil Treatment:  </vt:lpstr>
      <vt:lpstr>Protective Multiple Earthing (PME): </vt:lpstr>
      <vt:lpstr> DESIGN AND SAFETY MANAGEMENT Substation design/ construction: checklist; </vt:lpstr>
      <vt:lpstr> DESIGN AND SAFETY MANAGEMENT Substation design/ construction: checklist; </vt:lpstr>
      <vt:lpstr> DESIGN AND SAFETY MANAGEMENT Substation design/ construction: checklist; </vt:lpstr>
      <vt:lpstr> DESIGN AND SAFETY MANAGEMENT Substation design/ construction: checklist; </vt:lpstr>
      <vt:lpstr> DESIGN AND SAFETY MANAGEMENT Substation design/ construction: checklist; </vt:lpstr>
      <vt:lpstr> DESIGN AND SAFETY MANAGEMENT Substation design/ construction: checklist; </vt:lpstr>
      <vt:lpstr> OVERHEAD LINE CONSTRUCTION : Safety considerations </vt:lpstr>
      <vt:lpstr> OVERHEAD LINE CONSTRUCTION : Safety considerations </vt:lpstr>
      <vt:lpstr> OVERHEAD LINE CONSTRUCTION : Safety considerations </vt:lpstr>
      <vt:lpstr> OVERHEAD LINE CONSTRUCTION : Safety considerations </vt:lpstr>
      <vt:lpstr> LT overhead lines: Checklists;  </vt:lpstr>
      <vt:lpstr> LT overhead lines: Checklists;  </vt:lpstr>
      <vt:lpstr>Challenges in Power Distribution Network: </vt:lpstr>
      <vt:lpstr>Solutions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 Experienced Engineer Taiwo</dc:creator>
  <cp:lastModifiedBy>Olumayowa IDOWU</cp:lastModifiedBy>
  <cp:revision>20</cp:revision>
  <dcterms:created xsi:type="dcterms:W3CDTF">2020-12-05T05:54:41Z</dcterms:created>
  <dcterms:modified xsi:type="dcterms:W3CDTF">2021-03-25T21:30:24Z</dcterms:modified>
</cp:coreProperties>
</file>